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78" r:id="rId7"/>
    <p:sldId id="262" r:id="rId8"/>
    <p:sldId id="277" r:id="rId9"/>
    <p:sldId id="264" r:id="rId10"/>
    <p:sldId id="279" r:id="rId11"/>
    <p:sldId id="265" r:id="rId12"/>
    <p:sldId id="280" r:id="rId13"/>
    <p:sldId id="276" r:id="rId14"/>
    <p:sldId id="270" r:id="rId15"/>
    <p:sldId id="266" r:id="rId16"/>
    <p:sldId id="271" r:id="rId17"/>
    <p:sldId id="274" r:id="rId18"/>
  </p:sldIdLst>
  <p:sldSz cx="18288000" cy="10287000"/>
  <p:notesSz cx="6858000" cy="9144000"/>
  <p:embeddedFontLs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Arial Unicode Bold" charset="-128"/>
      <p:regular r:id="rId23"/>
    </p:embeddedFont>
    <p:embeddedFont>
      <p:font typeface="Arial Unicode" charset="-128"/>
      <p:regular r:id="rId24"/>
    </p:embeddedFont>
    <p:embeddedFont>
      <p:font typeface="Nunito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44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png"/><Relationship Id="rId5" Type="http://schemas.openxmlformats.org/officeDocument/2006/relationships/image" Target="../media/image29.sv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6.sv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48651" y="3234884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748651" y="3234884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52272" y="-5807257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52272" y="-5807257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762861" y="7255463"/>
            <a:ext cx="4584441" cy="45844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529360" y="2615214"/>
            <a:ext cx="15544258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214"/>
              </a:lnSpc>
            </a:pPr>
            <a:r>
              <a:rPr lang="en-IN" sz="15016" spc="-946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SMS/MAIL</a:t>
            </a:r>
          </a:p>
          <a:p>
            <a:pPr algn="l">
              <a:lnSpc>
                <a:spcPts val="13214"/>
              </a:lnSpc>
            </a:pPr>
            <a:r>
              <a:rPr lang="en-IN" sz="15016" spc="-946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SPAM DETECTOR</a:t>
            </a:r>
            <a:endParaRPr lang="en-US" sz="15016" spc="-946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63494" y="2067915"/>
            <a:ext cx="5523118" cy="28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2"/>
              </a:lnSpc>
            </a:pPr>
            <a:r>
              <a:rPr lang="en-IN" sz="2503" spc="72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Project  for AI/ML/DL using Python</a:t>
            </a:r>
            <a:endParaRPr lang="en-US" sz="2503" spc="72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358578" y="7072326"/>
            <a:ext cx="5866846" cy="1705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43"/>
              </a:lnSpc>
            </a:pPr>
            <a:r>
              <a:rPr lang="en-US" sz="24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 group presentation by</a:t>
            </a:r>
          </a:p>
          <a:p>
            <a:pPr algn="r">
              <a:lnSpc>
                <a:spcPts val="1943"/>
              </a:lnSpc>
            </a:pPr>
            <a:endParaRPr lang="en-US" sz="24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r">
              <a:lnSpc>
                <a:spcPts val="1943"/>
              </a:lnSpc>
            </a:pPr>
            <a:r>
              <a:rPr lang="en-US" sz="24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Triyan</a:t>
            </a:r>
            <a:r>
              <a:rPr lang="en-US" sz="24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Gupta 12211502822 ECE2</a:t>
            </a:r>
          </a:p>
          <a:p>
            <a:pPr algn="r">
              <a:lnSpc>
                <a:spcPts val="1943"/>
              </a:lnSpc>
            </a:pPr>
            <a:endParaRPr lang="en-US" sz="24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r">
              <a:lnSpc>
                <a:spcPts val="1943"/>
              </a:lnSpc>
            </a:pPr>
            <a:r>
              <a:rPr lang="en-US" sz="24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Pradyumna</a:t>
            </a:r>
            <a:r>
              <a:rPr lang="en-US" sz="24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Saxena</a:t>
            </a:r>
            <a:r>
              <a:rPr lang="en-US" sz="24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12011502822 </a:t>
            </a:r>
            <a:r>
              <a:rPr lang="en-US" sz="2400" dirty="0" smtClean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ECE2</a:t>
            </a:r>
          </a:p>
          <a:p>
            <a:pPr algn="r">
              <a:lnSpc>
                <a:spcPts val="1943"/>
              </a:lnSpc>
            </a:pPr>
            <a:endParaRPr lang="en-US" sz="24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r">
              <a:lnSpc>
                <a:spcPts val="1943"/>
              </a:lnSpc>
            </a:pPr>
            <a:r>
              <a:rPr lang="en-US" sz="24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Priyanshu</a:t>
            </a:r>
            <a:r>
              <a:rPr lang="en-US" sz="24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12711502822 ECE2 </a:t>
            </a:r>
          </a:p>
        </p:txBody>
      </p:sp>
      <p:pic>
        <p:nvPicPr>
          <p:cNvPr id="17" name="Picture 16" descr="bvcoedelhi_logo (1).jp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-36000" contrast="36000"/>
          </a:blip>
          <a:srcRect l="2362" t="23622" r="2362" b="21260"/>
          <a:stretch>
            <a:fillRect/>
          </a:stretch>
        </p:blipFill>
        <p:spPr>
          <a:xfrm>
            <a:off x="7072298" y="285716"/>
            <a:ext cx="3630948" cy="1422554"/>
          </a:xfrm>
          <a:prstGeom prst="rect">
            <a:avLst/>
          </a:prstGeom>
          <a:scene3d>
            <a:camera prst="orthographicFront"/>
            <a:lightRig rig="brightRoom" dir="t"/>
          </a:scene3d>
          <a:sp3d prstMaterial="dkEdge">
            <a:bevelT w="25400" prst="coolSlant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10B3E73-3363-0950-46DC-CB784E5E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378" y="-1"/>
            <a:ext cx="11310609" cy="10175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001387D-B389-A1A0-90E4-A5D7BFAE0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2"/>
          <a:stretch/>
        </p:blipFill>
        <p:spPr>
          <a:xfrm>
            <a:off x="8821992" y="1216264"/>
            <a:ext cx="9445198" cy="648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F7949A3-D0EB-ABD5-23E6-3D1AC0A4C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992" y="2119164"/>
            <a:ext cx="9445198" cy="1368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87800" y="95726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87206" y="9786970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Preprocessing code example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6967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822791">
            <a:off x="9909904" y="3717537"/>
            <a:ext cx="16756192" cy="16756192"/>
          </a:xfrm>
          <a:custGeom>
            <a:avLst/>
            <a:gdLst/>
            <a:ahLst/>
            <a:cxnLst/>
            <a:rect l="l" t="t" r="r" b="b"/>
            <a:pathLst>
              <a:path w="16756192" h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250" y="1571600"/>
            <a:ext cx="9785406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 Building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14382" y="3571864"/>
            <a:ext cx="3484666" cy="4563991"/>
            <a:chOff x="0" y="0"/>
            <a:chExt cx="890986" cy="11669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0986" cy="1166956"/>
            </a:xfrm>
            <a:custGeom>
              <a:avLst/>
              <a:gdLst/>
              <a:ahLst/>
              <a:cxnLst/>
              <a:rect l="l" t="t" r="r" b="b"/>
              <a:pathLst>
                <a:path w="890986" h="116695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30921" y="3806793"/>
            <a:ext cx="2641930" cy="34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999" spc="-188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Objective 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4592" y="4439742"/>
            <a:ext cx="2804245" cy="351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24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Used </a:t>
            </a:r>
            <a:r>
              <a:rPr lang="en-US" sz="2400" spc="-113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sklearn</a:t>
            </a:r>
            <a:r>
              <a:rPr lang="en-US" sz="24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for</a:t>
            </a:r>
          </a:p>
          <a:p>
            <a:pPr algn="ctr">
              <a:lnSpc>
                <a:spcPts val="1584"/>
              </a:lnSpc>
            </a:pPr>
            <a:endParaRPr lang="en-US" sz="24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4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feature extraction and </a:t>
            </a:r>
          </a:p>
          <a:p>
            <a:pPr algn="ctr">
              <a:lnSpc>
                <a:spcPts val="1584"/>
              </a:lnSpc>
            </a:pPr>
            <a:endParaRPr lang="en-US" sz="24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4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data splitting</a:t>
            </a:r>
          </a:p>
          <a:p>
            <a:pPr algn="ctr">
              <a:lnSpc>
                <a:spcPts val="1584"/>
              </a:lnSpc>
            </a:pPr>
            <a:endParaRPr lang="en-US" sz="24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4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The </a:t>
            </a:r>
            <a:r>
              <a:rPr lang="en-US" sz="2400" dirty="0" err="1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sklearn</a:t>
            </a:r>
            <a:endParaRPr lang="en-US" sz="24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endParaRPr lang="en-US" sz="24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r>
              <a:rPr lang="en-US" sz="24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 library contains a lot</a:t>
            </a:r>
          </a:p>
          <a:p>
            <a:pPr algn="ctr">
              <a:lnSpc>
                <a:spcPts val="1584"/>
              </a:lnSpc>
            </a:pPr>
            <a:endParaRPr lang="en-US" sz="24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r>
              <a:rPr lang="en-US" sz="24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 of efficient tools for</a:t>
            </a:r>
          </a:p>
          <a:p>
            <a:pPr algn="ctr">
              <a:lnSpc>
                <a:spcPts val="1584"/>
              </a:lnSpc>
            </a:pPr>
            <a:endParaRPr lang="en-US" sz="24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r>
              <a:rPr lang="en-US" sz="24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 machine learning</a:t>
            </a:r>
          </a:p>
          <a:p>
            <a:pPr algn="ctr">
              <a:lnSpc>
                <a:spcPts val="1584"/>
              </a:lnSpc>
            </a:pPr>
            <a:endParaRPr lang="en-US" sz="24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r>
              <a:rPr lang="en-US" sz="24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 and statistical</a:t>
            </a:r>
          </a:p>
          <a:p>
            <a:pPr algn="ctr">
              <a:lnSpc>
                <a:spcPts val="1584"/>
              </a:lnSpc>
            </a:pPr>
            <a:endParaRPr lang="en-US" sz="24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r>
              <a:rPr lang="en-US" sz="24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 modeling </a:t>
            </a:r>
            <a:endParaRPr lang="en-US" sz="2400" spc="-113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  <a:sym typeface="Arial Unicode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643670" y="3286113"/>
            <a:ext cx="4143404" cy="5097748"/>
            <a:chOff x="0" y="0"/>
            <a:chExt cx="890986" cy="11669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0986" cy="1166956"/>
            </a:xfrm>
            <a:custGeom>
              <a:avLst/>
              <a:gdLst/>
              <a:ahLst/>
              <a:cxnLst/>
              <a:rect l="l" t="t" r="r" b="b"/>
              <a:pathLst>
                <a:path w="890986" h="116695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358050" y="3714740"/>
            <a:ext cx="2641930" cy="34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999" spc="-188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Objective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5870" y="4233469"/>
            <a:ext cx="3797188" cy="410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20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Implemented the following types of</a:t>
            </a:r>
          </a:p>
          <a:p>
            <a:pPr algn="ctr">
              <a:lnSpc>
                <a:spcPts val="1584"/>
              </a:lnSpc>
            </a:pPr>
            <a:endParaRPr lang="en-US" sz="20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0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Naive Bayes Classifiers: Gaussian,</a:t>
            </a:r>
          </a:p>
          <a:p>
            <a:pPr algn="ctr">
              <a:lnSpc>
                <a:spcPts val="1584"/>
              </a:lnSpc>
            </a:pPr>
            <a:endParaRPr lang="en-US" sz="20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0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Multinomial, and Bernoulli</a:t>
            </a:r>
          </a:p>
          <a:p>
            <a:pPr algn="ctr">
              <a:lnSpc>
                <a:spcPts val="1584"/>
              </a:lnSpc>
            </a:pPr>
            <a:endParaRPr lang="en-US" sz="20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0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It doesn't require as much </a:t>
            </a:r>
          </a:p>
          <a:p>
            <a:pPr algn="ctr">
              <a:lnSpc>
                <a:spcPts val="1584"/>
              </a:lnSpc>
            </a:pPr>
            <a:endParaRPr lang="en-US" sz="20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r>
              <a:rPr lang="en-US" sz="20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training data. It handles both </a:t>
            </a:r>
          </a:p>
          <a:p>
            <a:pPr algn="ctr">
              <a:lnSpc>
                <a:spcPts val="1584"/>
              </a:lnSpc>
            </a:pPr>
            <a:endParaRPr lang="en-US" sz="20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r>
              <a:rPr lang="en-US" sz="20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continuous and discrete data. </a:t>
            </a:r>
          </a:p>
          <a:p>
            <a:pPr algn="ctr">
              <a:lnSpc>
                <a:spcPts val="1584"/>
              </a:lnSpc>
            </a:pPr>
            <a:endParaRPr lang="en-US" sz="20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r>
              <a:rPr lang="en-US" sz="20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It is highly scalable with the</a:t>
            </a:r>
          </a:p>
          <a:p>
            <a:pPr algn="ctr">
              <a:lnSpc>
                <a:spcPts val="1584"/>
              </a:lnSpc>
            </a:pPr>
            <a:endParaRPr lang="en-US" sz="20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r>
              <a:rPr lang="en-US" sz="20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 number of predictors and data</a:t>
            </a:r>
          </a:p>
          <a:p>
            <a:pPr algn="ctr">
              <a:lnSpc>
                <a:spcPts val="1584"/>
              </a:lnSpc>
            </a:pPr>
            <a:endParaRPr lang="en-US" sz="20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r>
              <a:rPr lang="en-US" sz="20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 points. It is fast and can be used</a:t>
            </a:r>
          </a:p>
          <a:p>
            <a:pPr algn="ctr">
              <a:lnSpc>
                <a:spcPts val="1584"/>
              </a:lnSpc>
            </a:pPr>
            <a:endParaRPr lang="en-US" sz="2000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</a:endParaRPr>
          </a:p>
          <a:p>
            <a:pPr algn="ctr">
              <a:lnSpc>
                <a:spcPts val="1584"/>
              </a:lnSpc>
            </a:pPr>
            <a:r>
              <a:rPr lang="en-US" sz="200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 to make real-time predictions.</a:t>
            </a:r>
            <a:endParaRPr lang="en-US" sz="2000" spc="-113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  <a:sym typeface="Arial Unicode"/>
            </a:endParaRPr>
          </a:p>
          <a:p>
            <a:pPr algn="ctr">
              <a:lnSpc>
                <a:spcPts val="1584"/>
              </a:lnSpc>
            </a:pPr>
            <a:endParaRPr lang="en-US" sz="18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2715900" y="3571864"/>
            <a:ext cx="3484666" cy="4563991"/>
            <a:chOff x="0" y="0"/>
            <a:chExt cx="890986" cy="11669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90986" cy="1166956"/>
            </a:xfrm>
            <a:custGeom>
              <a:avLst/>
              <a:gdLst/>
              <a:ahLst/>
              <a:cxnLst/>
              <a:rect l="l" t="t" r="r" b="b"/>
              <a:pathLst>
                <a:path w="890986" h="116695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144528" y="3857616"/>
            <a:ext cx="2641930" cy="34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999" spc="-188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Outcome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44528" y="4500558"/>
            <a:ext cx="2804245" cy="308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28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multi-model </a:t>
            </a:r>
          </a:p>
          <a:p>
            <a:pPr algn="ctr">
              <a:lnSpc>
                <a:spcPts val="1584"/>
              </a:lnSpc>
            </a:pPr>
            <a:endParaRPr lang="en-US" sz="28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8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approach that </a:t>
            </a:r>
          </a:p>
          <a:p>
            <a:pPr algn="ctr">
              <a:lnSpc>
                <a:spcPts val="1584"/>
              </a:lnSpc>
            </a:pPr>
            <a:endParaRPr lang="en-US" sz="28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8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was adopted </a:t>
            </a:r>
          </a:p>
          <a:p>
            <a:pPr algn="ctr">
              <a:lnSpc>
                <a:spcPts val="1584"/>
              </a:lnSpc>
            </a:pPr>
            <a:endParaRPr lang="en-US" sz="28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8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enabled the</a:t>
            </a:r>
          </a:p>
          <a:p>
            <a:pPr algn="ctr">
              <a:lnSpc>
                <a:spcPts val="1584"/>
              </a:lnSpc>
            </a:pPr>
            <a:endParaRPr lang="en-US" sz="28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8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performance </a:t>
            </a:r>
          </a:p>
          <a:p>
            <a:pPr algn="ctr">
              <a:lnSpc>
                <a:spcPts val="1584"/>
              </a:lnSpc>
            </a:pPr>
            <a:endParaRPr lang="en-US" sz="28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8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comparison for all </a:t>
            </a:r>
          </a:p>
          <a:p>
            <a:pPr algn="ctr">
              <a:lnSpc>
                <a:spcPts val="1584"/>
              </a:lnSpc>
            </a:pPr>
            <a:endParaRPr lang="en-US" sz="28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r>
              <a:rPr lang="en-US" sz="2800" spc="-11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of them.</a:t>
            </a:r>
          </a:p>
          <a:p>
            <a:pPr algn="ctr">
              <a:lnSpc>
                <a:spcPts val="1584"/>
              </a:lnSpc>
            </a:pPr>
            <a:endParaRPr lang="en-US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1584"/>
              </a:lnSpc>
            </a:pPr>
            <a:endParaRPr lang="en-US" sz="1800" spc="-11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pic>
        <p:nvPicPr>
          <p:cNvPr id="24" name="Picture 23" descr="What-Is-Machine-Learning-Artificial-Intelligence-With-Python-Edurek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43254" y="142840"/>
            <a:ext cx="9644746" cy="3070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C097F00-B2A6-7E1D-F7D1-822070A74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24" y="8791479"/>
            <a:ext cx="15472627" cy="116698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287800" y="95726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0D18D41-0F31-99D1-AAC6-D40F2380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2" y="246956"/>
            <a:ext cx="5453605" cy="1368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EFD8AA2-3393-6029-4A63-936788C8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3" y="1759124"/>
            <a:ext cx="7494297" cy="4104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3F05744-C434-9851-5193-E9487D4CE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155" y="1759125"/>
            <a:ext cx="8784976" cy="4320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82A2603-204C-1CF6-33A9-B975A3423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48485"/>
            <a:ext cx="6489964" cy="3818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12580B9-EEFB-644B-F0CD-422F694EA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880" y="7951812"/>
            <a:ext cx="9909526" cy="20162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59304" y="9715532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43934" y="10001284"/>
            <a:ext cx="814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 transform and accuracy check of various Naïve </a:t>
            </a:r>
            <a:r>
              <a:rPr lang="en-US" dirty="0" err="1" smtClean="0"/>
              <a:t>bayes</a:t>
            </a:r>
            <a:r>
              <a:rPr lang="en-US" dirty="0" smtClean="0"/>
              <a:t> Models</a:t>
            </a:r>
            <a:endParaRPr lang="en-US" dirty="0"/>
          </a:p>
        </p:txBody>
      </p:sp>
      <p:pic>
        <p:nvPicPr>
          <p:cNvPr id="6146" name="Picture 2" descr="How to interpret a confusion matrix for a machine learning mode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358842" y="5000624"/>
            <a:ext cx="4442588" cy="25002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4153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7644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3340796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7207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5048" y="678740"/>
            <a:ext cx="9217024" cy="466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13"/>
              </a:lnSpc>
            </a:pPr>
            <a:r>
              <a:rPr lang="en-IN" sz="9600" b="1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 </a:t>
            </a:r>
            <a:r>
              <a:rPr lang="en-IN" sz="9600" b="1" i="0" dirty="0" smtClean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Multinomial</a:t>
            </a:r>
          </a:p>
          <a:p>
            <a:pPr>
              <a:lnSpc>
                <a:spcPts val="9113"/>
              </a:lnSpc>
            </a:pPr>
            <a:endParaRPr lang="en-IN" sz="9600" b="1" dirty="0" smtClean="0">
              <a:solidFill>
                <a:srgbClr val="273239"/>
              </a:solidFill>
              <a:highlight>
                <a:srgbClr val="FFFFFF"/>
              </a:highlight>
              <a:latin typeface="Nunito" pitchFamily="2" charset="0"/>
            </a:endParaRPr>
          </a:p>
          <a:p>
            <a:pPr>
              <a:lnSpc>
                <a:spcPts val="9113"/>
              </a:lnSpc>
            </a:pPr>
            <a:r>
              <a:rPr lang="en-IN" sz="9600" b="1" i="0" dirty="0" smtClean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 </a:t>
            </a:r>
            <a:r>
              <a:rPr lang="en-IN" sz="9600" b="1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Naive Bayes</a:t>
            </a:r>
          </a:p>
          <a:p>
            <a:pPr algn="l">
              <a:lnSpc>
                <a:spcPts val="9113"/>
              </a:lnSpc>
            </a:pPr>
            <a:endParaRPr lang="en-US" sz="10355" spc="-652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5346" y="4617290"/>
            <a:ext cx="8192902" cy="3526606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3"/>
              </a:lnSpc>
            </a:pPr>
            <a:r>
              <a:rPr lang="en-US" sz="28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Multinomial Naive Bayes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 is a probabilistic </a:t>
            </a:r>
            <a:endParaRPr lang="en-US" sz="2800" b="0" i="0" dirty="0" smtClean="0">
              <a:solidFill>
                <a:schemeClr val="bg1"/>
              </a:solidFill>
              <a:effectLst/>
              <a:highlight>
                <a:srgbClr val="000000"/>
              </a:highlight>
              <a:latin typeface="Nunito" pitchFamily="2" charset="0"/>
            </a:endParaRPr>
          </a:p>
          <a:p>
            <a:pPr algn="l">
              <a:lnSpc>
                <a:spcPts val="2503"/>
              </a:lnSpc>
            </a:pPr>
            <a:endParaRPr lang="en-US" sz="2800" dirty="0" smtClean="0">
              <a:solidFill>
                <a:schemeClr val="bg1"/>
              </a:solidFill>
              <a:highlight>
                <a:srgbClr val="000000"/>
              </a:highlight>
              <a:latin typeface="Nunito" pitchFamily="2" charset="0"/>
            </a:endParaRPr>
          </a:p>
          <a:p>
            <a:pPr algn="l">
              <a:lnSpc>
                <a:spcPts val="2503"/>
              </a:lnSpc>
            </a:pPr>
            <a:r>
              <a:rPr lang="en-US" sz="2800" b="0" i="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classifier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to calculate the probability distribution </a:t>
            </a:r>
            <a:r>
              <a:rPr lang="en-US" sz="2800" b="0" i="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of</a:t>
            </a:r>
          </a:p>
          <a:p>
            <a:pPr algn="l">
              <a:lnSpc>
                <a:spcPts val="2503"/>
              </a:lnSpc>
            </a:pPr>
            <a:endParaRPr lang="en-US" sz="2800" dirty="0" smtClean="0">
              <a:solidFill>
                <a:schemeClr val="bg1"/>
              </a:solidFill>
              <a:highlight>
                <a:srgbClr val="000000"/>
              </a:highlight>
              <a:latin typeface="Nunito" pitchFamily="2" charset="0"/>
            </a:endParaRPr>
          </a:p>
          <a:p>
            <a:pPr algn="l">
              <a:lnSpc>
                <a:spcPts val="2503"/>
              </a:lnSpc>
            </a:pPr>
            <a:r>
              <a:rPr lang="en-US" sz="2800" b="0" i="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text data, which makes it well-suited for data with </a:t>
            </a:r>
            <a:endParaRPr lang="en-US" sz="2800" b="0" i="0" dirty="0" smtClean="0">
              <a:solidFill>
                <a:schemeClr val="bg1"/>
              </a:solidFill>
              <a:effectLst/>
              <a:highlight>
                <a:srgbClr val="000000"/>
              </a:highlight>
              <a:latin typeface="Nunito" pitchFamily="2" charset="0"/>
            </a:endParaRPr>
          </a:p>
          <a:p>
            <a:pPr algn="l">
              <a:lnSpc>
                <a:spcPts val="2503"/>
              </a:lnSpc>
            </a:pPr>
            <a:endParaRPr lang="en-US" sz="2800" dirty="0" smtClean="0">
              <a:solidFill>
                <a:schemeClr val="bg1"/>
              </a:solidFill>
              <a:highlight>
                <a:srgbClr val="000000"/>
              </a:highlight>
              <a:latin typeface="Nunito" pitchFamily="2" charset="0"/>
            </a:endParaRPr>
          </a:p>
          <a:p>
            <a:pPr algn="l">
              <a:lnSpc>
                <a:spcPts val="2503"/>
              </a:lnSpc>
            </a:pPr>
            <a:r>
              <a:rPr lang="en-US" sz="2800" b="0" i="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features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that represent discrete frequencies or </a:t>
            </a:r>
            <a:endParaRPr lang="en-US" sz="2800" b="0" i="0" dirty="0" smtClean="0">
              <a:solidFill>
                <a:schemeClr val="bg1"/>
              </a:solidFill>
              <a:effectLst/>
              <a:highlight>
                <a:srgbClr val="000000"/>
              </a:highlight>
              <a:latin typeface="Nunito" pitchFamily="2" charset="0"/>
            </a:endParaRPr>
          </a:p>
          <a:p>
            <a:pPr algn="l">
              <a:lnSpc>
                <a:spcPts val="2503"/>
              </a:lnSpc>
            </a:pPr>
            <a:endParaRPr lang="en-US" sz="2800" dirty="0" smtClean="0">
              <a:solidFill>
                <a:schemeClr val="bg1"/>
              </a:solidFill>
              <a:highlight>
                <a:srgbClr val="000000"/>
              </a:highlight>
              <a:latin typeface="Nunito" pitchFamily="2" charset="0"/>
            </a:endParaRPr>
          </a:p>
          <a:p>
            <a:pPr algn="l">
              <a:lnSpc>
                <a:spcPts val="2503"/>
              </a:lnSpc>
            </a:pPr>
            <a:r>
              <a:rPr lang="en-US" sz="2800" b="0" i="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counts 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of events in various </a:t>
            </a:r>
            <a:r>
              <a:rPr lang="en-US" sz="2800" dirty="0" smtClean="0">
                <a:solidFill>
                  <a:schemeClr val="bg1"/>
                </a:solidFill>
                <a:highlight>
                  <a:srgbClr val="000000"/>
                </a:highlight>
                <a:latin typeface="Nunito" pitchFamily="2" charset="0"/>
              </a:rPr>
              <a:t>natural language </a:t>
            </a:r>
          </a:p>
          <a:p>
            <a:pPr algn="l">
              <a:lnSpc>
                <a:spcPts val="2503"/>
              </a:lnSpc>
            </a:pPr>
            <a:endParaRPr lang="en-US" sz="2800" dirty="0" smtClean="0">
              <a:solidFill>
                <a:schemeClr val="bg1"/>
              </a:solidFill>
              <a:highlight>
                <a:srgbClr val="000000"/>
              </a:highlight>
              <a:latin typeface="Nunito" pitchFamily="2" charset="0"/>
            </a:endParaRPr>
          </a:p>
          <a:p>
            <a:pPr algn="l">
              <a:lnSpc>
                <a:spcPts val="2503"/>
              </a:lnSpc>
            </a:pPr>
            <a:r>
              <a:rPr lang="en-US" sz="2800" dirty="0" smtClean="0">
                <a:solidFill>
                  <a:schemeClr val="bg1"/>
                </a:solidFill>
                <a:highlight>
                  <a:srgbClr val="000000"/>
                </a:highlight>
                <a:latin typeface="Nunito" pitchFamily="2" charset="0"/>
              </a:rPr>
              <a:t>processing</a:t>
            </a:r>
            <a:r>
              <a:rPr lang="en-US" sz="28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Nunito" pitchFamily="2" charset="0"/>
              </a:rPr>
              <a:t> (NLP) tasks.</a:t>
            </a:r>
            <a:endParaRPr lang="en-US" sz="2503" dirty="0">
              <a:solidFill>
                <a:schemeClr val="bg1"/>
              </a:solidFill>
              <a:highlight>
                <a:srgbClr val="000000"/>
              </a:highlight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858512" y="1500162"/>
            <a:ext cx="2214578" cy="2214578"/>
            <a:chOff x="0" y="0"/>
            <a:chExt cx="812800" cy="812800"/>
          </a:xfrm>
          <a:blipFill>
            <a:blip r:embed="rId8"/>
            <a:stretch>
              <a:fillRect/>
            </a:stretch>
          </a:blip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9" name="Group 7"/>
          <p:cNvGrpSpPr/>
          <p:nvPr/>
        </p:nvGrpSpPr>
        <p:grpSpPr>
          <a:xfrm>
            <a:off x="13073090" y="6643698"/>
            <a:ext cx="2071702" cy="2000264"/>
            <a:chOff x="0" y="0"/>
            <a:chExt cx="812800" cy="812800"/>
          </a:xfrm>
          <a:blipFill>
            <a:blip r:embed="rId9"/>
            <a:stretch>
              <a:fillRect/>
            </a:stretch>
          </a:blipFill>
        </p:grpSpPr>
        <p:sp>
          <p:nvSpPr>
            <p:cNvPr id="10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1" name="Group 7"/>
          <p:cNvGrpSpPr/>
          <p:nvPr/>
        </p:nvGrpSpPr>
        <p:grpSpPr>
          <a:xfrm>
            <a:off x="15216230" y="1500162"/>
            <a:ext cx="2071702" cy="2000264"/>
            <a:chOff x="0" y="0"/>
            <a:chExt cx="812800" cy="812800"/>
          </a:xfrm>
          <a:blipFill>
            <a:blip r:embed="rId10"/>
            <a:stretch>
              <a:fillRect/>
            </a:stretch>
          </a:blipFill>
        </p:grpSpPr>
        <p:sp>
          <p:nvSpPr>
            <p:cNvPr id="12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8E1225C-D534-3DEE-14FC-39D55FF623D1}"/>
              </a:ext>
            </a:extLst>
          </p:cNvPr>
          <p:cNvSpPr txBox="1"/>
          <p:nvPr/>
        </p:nvSpPr>
        <p:spPr>
          <a:xfrm>
            <a:off x="1357258" y="9140639"/>
            <a:ext cx="62838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P(</a:t>
            </a:r>
            <a:r>
              <a:rPr lang="en-IN" sz="3600" b="1" i="0" dirty="0" err="1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c|x</a:t>
            </a:r>
            <a:r>
              <a:rPr lang="en-IN" sz="3600" b="1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) = P(</a:t>
            </a:r>
            <a:r>
              <a:rPr lang="en-IN" sz="3600" b="1" i="0" dirty="0" err="1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x|c</a:t>
            </a:r>
            <a:r>
              <a:rPr lang="en-IN" sz="3600" b="1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) * P(c) / P(x)</a:t>
            </a:r>
            <a:endParaRPr lang="en-IN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45AB51E-B7FD-921A-54B8-D5A6031C3C64}"/>
              </a:ext>
            </a:extLst>
          </p:cNvPr>
          <p:cNvSpPr txBox="1"/>
          <p:nvPr/>
        </p:nvSpPr>
        <p:spPr>
          <a:xfrm>
            <a:off x="1428696" y="8354821"/>
            <a:ext cx="326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Bayes Theorem</a:t>
            </a:r>
            <a:endParaRPr lang="en-IN" sz="3600" dirty="0">
              <a:solidFill>
                <a:schemeClr val="bg1"/>
              </a:solidFill>
            </a:endParaRPr>
          </a:p>
        </p:txBody>
      </p:sp>
      <p:grpSp>
        <p:nvGrpSpPr>
          <p:cNvPr id="16" name="Group 7"/>
          <p:cNvGrpSpPr/>
          <p:nvPr/>
        </p:nvGrpSpPr>
        <p:grpSpPr>
          <a:xfrm>
            <a:off x="10858512" y="1500162"/>
            <a:ext cx="2214578" cy="2214578"/>
            <a:chOff x="0" y="0"/>
            <a:chExt cx="812800" cy="812800"/>
          </a:xfrm>
          <a:blipFill>
            <a:blip r:embed="rId11"/>
            <a:stretch>
              <a:fillRect/>
            </a:stretch>
          </a:blipFill>
        </p:grpSpPr>
        <p:sp>
          <p:nvSpPr>
            <p:cNvPr id="17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8" name="Group 7"/>
          <p:cNvGrpSpPr/>
          <p:nvPr/>
        </p:nvGrpSpPr>
        <p:grpSpPr>
          <a:xfrm>
            <a:off x="15287668" y="1500162"/>
            <a:ext cx="2071702" cy="2000264"/>
            <a:chOff x="0" y="0"/>
            <a:chExt cx="812800" cy="812800"/>
          </a:xfrm>
          <a:blipFill>
            <a:blip r:embed="rId12"/>
            <a:stretch>
              <a:fillRect/>
            </a:stretch>
          </a:blipFill>
        </p:grpSpPr>
        <p:sp>
          <p:nvSpPr>
            <p:cNvPr id="19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15859172" y="95726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22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7305" y="8247276"/>
            <a:ext cx="22336141" cy="4079448"/>
            <a:chOff x="0" y="0"/>
            <a:chExt cx="29781522" cy="5439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90761" cy="5439264"/>
            </a:xfrm>
            <a:custGeom>
              <a:avLst/>
              <a:gdLst/>
              <a:ahLst/>
              <a:cxnLst/>
              <a:rect l="l" t="t" r="r" b="b"/>
              <a:pathLst>
                <a:path w="14890761" h="5439264">
                  <a:moveTo>
                    <a:pt x="0" y="0"/>
                  </a:moveTo>
                  <a:lnTo>
                    <a:pt x="14890761" y="0"/>
                  </a:lnTo>
                  <a:lnTo>
                    <a:pt x="14890761" y="5439264"/>
                  </a:lnTo>
                  <a:lnTo>
                    <a:pt x="0" y="5439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4890761" y="0"/>
              <a:ext cx="14890761" cy="5439264"/>
            </a:xfrm>
            <a:custGeom>
              <a:avLst/>
              <a:gdLst/>
              <a:ahLst/>
              <a:cxnLst/>
              <a:rect l="l" t="t" r="r" b="b"/>
              <a:pathLst>
                <a:path w="14890761" h="5439264">
                  <a:moveTo>
                    <a:pt x="14890761" y="0"/>
                  </a:moveTo>
                  <a:lnTo>
                    <a:pt x="0" y="0"/>
                  </a:lnTo>
                  <a:lnTo>
                    <a:pt x="0" y="5439264"/>
                  </a:lnTo>
                  <a:lnTo>
                    <a:pt x="14890761" y="5439264"/>
                  </a:lnTo>
                  <a:lnTo>
                    <a:pt x="14890761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120766" y="1898801"/>
            <a:ext cx="6489398" cy="6489398"/>
            <a:chOff x="0" y="0"/>
            <a:chExt cx="812800" cy="812800"/>
          </a:xfrm>
          <a:blipFill>
            <a:blip r:embed="rId3"/>
            <a:stretch>
              <a:fillRect/>
            </a:stretch>
          </a:blip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104775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-3087806" y="-3284285"/>
            <a:ext cx="5307428" cy="5487003"/>
          </a:xfrm>
          <a:custGeom>
            <a:avLst/>
            <a:gdLst/>
            <a:ahLst/>
            <a:cxnLst/>
            <a:rect l="l" t="t" r="r" b="b"/>
            <a:pathLst>
              <a:path w="5307428" h="5487003">
                <a:moveTo>
                  <a:pt x="0" y="0"/>
                </a:moveTo>
                <a:lnTo>
                  <a:pt x="5307428" y="0"/>
                </a:lnTo>
                <a:lnTo>
                  <a:pt x="5307428" y="5487003"/>
                </a:lnTo>
                <a:lnTo>
                  <a:pt x="0" y="5487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87443" y="2213126"/>
            <a:ext cx="8170937" cy="2282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7"/>
              </a:lnSpc>
            </a:pPr>
            <a:r>
              <a:rPr lang="en-US" sz="10110" spc="-636" dirty="0">
                <a:solidFill>
                  <a:srgbClr val="A5F7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Evaluation and Improvement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7443" y="4857621"/>
            <a:ext cx="7456557" cy="412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3"/>
              </a:lnSpc>
            </a:pP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System excellence was maintained by the following methods:</a:t>
            </a:r>
          </a:p>
          <a:p>
            <a:pPr>
              <a:lnSpc>
                <a:spcPts val="2303"/>
              </a:lnSpc>
            </a:pPr>
            <a:endParaRPr lang="en-US" sz="23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303"/>
              </a:lnSpc>
            </a:pP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#)Rigorous analysis with respect to accuracy, precision</a:t>
            </a: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</a:t>
            </a:r>
            <a:r>
              <a:rPr lang="en-US" sz="2303" smtClean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recall </a:t>
            </a: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imported from </a:t>
            </a:r>
            <a:r>
              <a:rPr lang="en-US" sz="2303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sklearn</a:t>
            </a: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>
              <a:lnSpc>
                <a:spcPts val="2303"/>
              </a:lnSpc>
            </a:pPr>
            <a:endParaRPr lang="en-US" sz="23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303"/>
              </a:lnSpc>
            </a:pP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#)Iterative model refinement based on above performance metrics</a:t>
            </a:r>
          </a:p>
          <a:p>
            <a:pPr>
              <a:lnSpc>
                <a:spcPts val="2303"/>
              </a:lnSpc>
            </a:pPr>
            <a:endParaRPr lang="en-US" sz="23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303"/>
              </a:lnSpc>
            </a:pP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#)Explore more advanced techniques for continued improvement</a:t>
            </a:r>
          </a:p>
          <a:p>
            <a:pPr>
              <a:lnSpc>
                <a:spcPts val="2303"/>
              </a:lnSpc>
            </a:pPr>
            <a:endParaRPr lang="en-US" sz="23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303"/>
              </a:lnSpc>
            </a:pP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This process maintains effectiveness of the system in spam detection.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981408" y="8021271"/>
            <a:ext cx="5307428" cy="5487003"/>
          </a:xfrm>
          <a:custGeom>
            <a:avLst/>
            <a:gdLst/>
            <a:ahLst/>
            <a:cxnLst/>
            <a:rect l="l" t="t" r="r" b="b"/>
            <a:pathLst>
              <a:path w="5307428" h="5487003">
                <a:moveTo>
                  <a:pt x="0" y="0"/>
                </a:moveTo>
                <a:lnTo>
                  <a:pt x="5307429" y="0"/>
                </a:lnTo>
                <a:lnTo>
                  <a:pt x="5307429" y="5487003"/>
                </a:lnTo>
                <a:lnTo>
                  <a:pt x="0" y="5487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/>
          <p:cNvSpPr txBox="1"/>
          <p:nvPr/>
        </p:nvSpPr>
        <p:spPr>
          <a:xfrm>
            <a:off x="15430544" y="9286904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5912" y="-369737"/>
            <a:ext cx="6510323" cy="11026475"/>
            <a:chOff x="0" y="0"/>
            <a:chExt cx="8680431" cy="1470196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680431" cy="14701966"/>
            </a:xfrm>
            <a:prstGeom prst="rect">
              <a:avLst/>
            </a:prstGeom>
            <a:gradFill rotWithShape="1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10" name="TextBox 10"/>
          <p:cNvSpPr txBox="1"/>
          <p:nvPr/>
        </p:nvSpPr>
        <p:spPr>
          <a:xfrm>
            <a:off x="8248861" y="1868765"/>
            <a:ext cx="5752923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6000" spc="-378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Web Interface and User Interaction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86744" y="3643302"/>
            <a:ext cx="7664273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3"/>
              </a:lnSpc>
              <a:buFontTx/>
              <a:buChar char="-"/>
            </a:pPr>
            <a:r>
              <a:rPr lang="en-US" sz="20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spam detection system includes a user-friendly web interface implemented with </a:t>
            </a:r>
            <a:r>
              <a:rPr lang="en-US" sz="2003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Streamlit</a:t>
            </a:r>
            <a:r>
              <a:rPr lang="en-US" sz="20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>
              <a:lnSpc>
                <a:spcPts val="2003"/>
              </a:lnSpc>
              <a:buFontTx/>
              <a:buChar char="-"/>
            </a:pPr>
            <a:endParaRPr lang="en-US" sz="20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003"/>
              </a:lnSpc>
              <a:buFontTx/>
              <a:buChar char="-"/>
            </a:pPr>
            <a:r>
              <a:rPr lang="en-US" sz="20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It offers seamless interaction for users to enter messages for classification.</a:t>
            </a:r>
          </a:p>
          <a:p>
            <a:pPr>
              <a:lnSpc>
                <a:spcPts val="2003"/>
              </a:lnSpc>
              <a:buFontTx/>
              <a:buChar char="-"/>
            </a:pPr>
            <a:endParaRPr lang="en-US" sz="20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003"/>
              </a:lnSpc>
              <a:buFontTx/>
              <a:buChar char="-"/>
            </a:pPr>
            <a:r>
              <a:rPr lang="en-US" sz="20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system supports a previously trained machine learning model seamlessly in a web environment.</a:t>
            </a:r>
          </a:p>
          <a:p>
            <a:pPr>
              <a:lnSpc>
                <a:spcPts val="2003"/>
              </a:lnSpc>
              <a:buFontTx/>
              <a:buChar char="-"/>
            </a:pPr>
            <a:endParaRPr lang="en-US" sz="20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003"/>
              </a:lnSpc>
            </a:pPr>
            <a:r>
              <a:rPr lang="en-US" sz="20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Real-time predictions are generated and displayed, providing immediate feedback to users</a:t>
            </a:r>
          </a:p>
          <a:p>
            <a:pPr>
              <a:lnSpc>
                <a:spcPts val="2003"/>
              </a:lnSpc>
              <a:buFontTx/>
              <a:buChar char="-"/>
            </a:pPr>
            <a:endParaRPr lang="en-US" sz="20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003"/>
              </a:lnSpc>
              <a:buFontTx/>
              <a:buChar char="-"/>
            </a:pPr>
            <a:endParaRPr lang="en-US" sz="20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003"/>
              </a:lnSpc>
            </a:pPr>
            <a:endParaRPr lang="en-US" sz="20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003"/>
              </a:lnSpc>
            </a:pPr>
            <a:r>
              <a:rPr lang="en-US" sz="20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48860" y="7050301"/>
            <a:ext cx="346690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0449" lvl="1" indent="-300224" algn="l">
              <a:lnSpc>
                <a:spcPts val="2447"/>
              </a:lnSpc>
              <a:buFont typeface="Arial"/>
              <a:buChar char="•"/>
            </a:pPr>
            <a:r>
              <a:rPr lang="en-US" sz="2781" spc="-175" dirty="0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General procedure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60462" y="7478788"/>
            <a:ext cx="3220536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3"/>
              </a:lnSpc>
            </a:pPr>
            <a:r>
              <a:rPr lang="en-US" sz="16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 The interface processes user input through a sophisticated text transformation pipeline, which includes NLTK for deeper text processing.</a:t>
            </a:r>
          </a:p>
          <a:p>
            <a:pPr algn="l">
              <a:lnSpc>
                <a:spcPts val="1703"/>
              </a:lnSpc>
            </a:pPr>
            <a:endParaRPr lang="en-US" sz="17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356317" y="7072326"/>
            <a:ext cx="3556817" cy="31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0449" lvl="1" indent="-300224" algn="l">
              <a:lnSpc>
                <a:spcPts val="2447"/>
              </a:lnSpc>
              <a:buFont typeface="Arial"/>
              <a:buChar char="•"/>
            </a:pPr>
            <a:r>
              <a:rPr lang="en-US" sz="2781" spc="-175" dirty="0">
                <a:solidFill>
                  <a:srgbClr val="A5F7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Final Outcome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44462" y="7500954"/>
            <a:ext cx="4391452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3"/>
              </a:lnSpc>
            </a:pPr>
            <a:r>
              <a:rPr lang="en-US" sz="16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This web component serves as a bridge, providing access to an end-user with spam detection made accessible and intuitive. It shows in real-life situations how our algorithm works, hence proving not only the prowess of our model but also its user-centered implementation.</a:t>
            </a: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>
          <a:xfrm>
            <a:off x="-2730010" y="2371757"/>
            <a:ext cx="11850641" cy="6797384"/>
            <a:chOff x="0" y="0"/>
            <a:chExt cx="7981950" cy="4578350"/>
          </a:xfrm>
        </p:grpSpPr>
        <p:sp>
          <p:nvSpPr>
            <p:cNvPr id="17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9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0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1" name="Freeform 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3278" b="-3278"/>
              </a:stretch>
            </a:blipFill>
          </p:spPr>
        </p:sp>
      </p:grpSp>
      <p:sp>
        <p:nvSpPr>
          <p:cNvPr id="22" name="TextBox 21"/>
          <p:cNvSpPr txBox="1"/>
          <p:nvPr/>
        </p:nvSpPr>
        <p:spPr>
          <a:xfrm>
            <a:off x="1500134" y="9286904"/>
            <a:ext cx="542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Representation of our Model</a:t>
            </a:r>
            <a:endParaRPr lang="en-US" dirty="0"/>
          </a:p>
        </p:txBody>
      </p:sp>
      <p:sp>
        <p:nvSpPr>
          <p:cNvPr id="23" name="Freeform 9"/>
          <p:cNvSpPr/>
          <p:nvPr/>
        </p:nvSpPr>
        <p:spPr>
          <a:xfrm>
            <a:off x="14216098" y="428592"/>
            <a:ext cx="3703859" cy="2714644"/>
          </a:xfrm>
          <a:custGeom>
            <a:avLst/>
            <a:gdLst>
              <a:gd name="connsiteX0" fmla="*/ 0 w 6055360"/>
              <a:gd name="connsiteY0" fmla="*/ 0 h 3789680"/>
              <a:gd name="connsiteX1" fmla="*/ 6055360 w 6055360"/>
              <a:gd name="connsiteY1" fmla="*/ 0 h 3789680"/>
              <a:gd name="connsiteX2" fmla="*/ 6055360 w 6055360"/>
              <a:gd name="connsiteY2" fmla="*/ 3789680 h 3789680"/>
              <a:gd name="connsiteX3" fmla="*/ 350273 w 6055360"/>
              <a:gd name="connsiteY3" fmla="*/ 3789680 h 3789680"/>
              <a:gd name="connsiteX4" fmla="*/ 0 w 6055360"/>
              <a:gd name="connsiteY4" fmla="*/ 0 h 3789680"/>
              <a:gd name="connsiteX0" fmla="*/ 209 w 6055569"/>
              <a:gd name="connsiteY0" fmla="*/ 0 h 3789680"/>
              <a:gd name="connsiteX1" fmla="*/ 6055569 w 6055569"/>
              <a:gd name="connsiteY1" fmla="*/ 0 h 3789680"/>
              <a:gd name="connsiteX2" fmla="*/ 6055569 w 6055569"/>
              <a:gd name="connsiteY2" fmla="*/ 3789680 h 3789680"/>
              <a:gd name="connsiteX3" fmla="*/ 0 w 6055569"/>
              <a:gd name="connsiteY3" fmla="*/ 3789680 h 3789680"/>
              <a:gd name="connsiteX4" fmla="*/ 209 w 6055569"/>
              <a:gd name="connsiteY4" fmla="*/ 0 h 37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5569" h="3789680">
                <a:moveTo>
                  <a:pt x="209" y="0"/>
                </a:moveTo>
                <a:lnTo>
                  <a:pt x="6055569" y="0"/>
                </a:lnTo>
                <a:lnTo>
                  <a:pt x="6055569" y="3789680"/>
                </a:lnTo>
                <a:lnTo>
                  <a:pt x="0" y="3789680"/>
                </a:lnTo>
                <a:cubicBezTo>
                  <a:pt x="70" y="2526453"/>
                  <a:pt x="139" y="1263227"/>
                  <a:pt x="209" y="0"/>
                </a:cubicBezTo>
                <a:close/>
              </a:path>
            </a:pathLst>
          </a:custGeom>
          <a:blipFill>
            <a:blip r:embed="rId3" cstate="print"/>
            <a:stretch>
              <a:fillRect t="-3278" b="-3278"/>
            </a:stretch>
          </a:blipFill>
          <a:ln>
            <a:noFill/>
          </a:ln>
        </p:spPr>
      </p:sp>
      <p:sp>
        <p:nvSpPr>
          <p:cNvPr id="24" name="TextBox 23"/>
          <p:cNvSpPr txBox="1"/>
          <p:nvPr/>
        </p:nvSpPr>
        <p:spPr>
          <a:xfrm>
            <a:off x="16287800" y="95726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12)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40844" y="-910048"/>
            <a:ext cx="9274740" cy="7605287"/>
          </a:xfrm>
          <a:custGeom>
            <a:avLst/>
            <a:gdLst/>
            <a:ahLst/>
            <a:cxnLst/>
            <a:rect l="l" t="t" r="r" b="b"/>
            <a:pathLst>
              <a:path w="9274740" h="7605287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4218604" y="-1214872"/>
            <a:ext cx="9274740" cy="7605287"/>
          </a:xfrm>
          <a:custGeom>
            <a:avLst/>
            <a:gdLst/>
            <a:ahLst/>
            <a:cxnLst/>
            <a:rect l="l" t="t" r="r" b="b"/>
            <a:pathLst>
              <a:path w="9274740" h="7605287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4218604" y="6390415"/>
            <a:ext cx="9274740" cy="7605287"/>
          </a:xfrm>
          <a:custGeom>
            <a:avLst/>
            <a:gdLst/>
            <a:ahLst/>
            <a:cxnLst/>
            <a:rect l="l" t="t" r="r" b="b"/>
            <a:pathLst>
              <a:path w="9274740" h="7605287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218604" y="6390415"/>
            <a:ext cx="9274740" cy="7605287"/>
          </a:xfrm>
          <a:custGeom>
            <a:avLst/>
            <a:gdLst/>
            <a:ahLst/>
            <a:cxnLst/>
            <a:rect l="l" t="t" r="r" b="b"/>
            <a:pathLst>
              <a:path w="9274740" h="7605287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8696" y="1500162"/>
            <a:ext cx="740593" cy="562850"/>
          </a:xfrm>
          <a:custGeom>
            <a:avLst/>
            <a:gdLst/>
            <a:ahLst/>
            <a:cxnLst/>
            <a:rect l="l" t="t" r="r" b="b"/>
            <a:pathLst>
              <a:path w="740593" h="562850">
                <a:moveTo>
                  <a:pt x="0" y="0"/>
                </a:moveTo>
                <a:lnTo>
                  <a:pt x="740593" y="0"/>
                </a:lnTo>
                <a:lnTo>
                  <a:pt x="740593" y="562850"/>
                </a:lnTo>
                <a:lnTo>
                  <a:pt x="0" y="56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54151" y="428592"/>
            <a:ext cx="8762013" cy="135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91"/>
              </a:lnSpc>
            </a:pPr>
            <a:r>
              <a:rPr lang="en-US" sz="11694" spc="-736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Summary</a:t>
            </a:r>
          </a:p>
        </p:txBody>
      </p:sp>
      <p:sp>
        <p:nvSpPr>
          <p:cNvPr id="8" name="Freeform 8"/>
          <p:cNvSpPr/>
          <p:nvPr/>
        </p:nvSpPr>
        <p:spPr>
          <a:xfrm flipV="1">
            <a:off x="12621930" y="3418455"/>
            <a:ext cx="9274740" cy="7605287"/>
          </a:xfrm>
          <a:custGeom>
            <a:avLst/>
            <a:gdLst/>
            <a:ahLst/>
            <a:cxnLst/>
            <a:rect l="l" t="t" r="r" b="b"/>
            <a:pathLst>
              <a:path w="9274740" h="7605287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21930" y="4625809"/>
            <a:ext cx="9274740" cy="7605287"/>
          </a:xfrm>
          <a:custGeom>
            <a:avLst/>
            <a:gdLst/>
            <a:ahLst/>
            <a:cxnLst/>
            <a:rect l="l" t="t" r="r" b="b"/>
            <a:pathLst>
              <a:path w="9274740" h="7605287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43142" y="1785914"/>
            <a:ext cx="12905417" cy="7047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9"/>
              </a:lnSpc>
            </a:pPr>
            <a:r>
              <a:rPr lang="en-US" sz="2400" b="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Presentation outlines the development of a spam detection system that enhances communication security using machine learning.</a:t>
            </a:r>
          </a:p>
          <a:p>
            <a:pPr>
              <a:lnSpc>
                <a:spcPts val="2889"/>
              </a:lnSpc>
            </a:pPr>
            <a:endParaRPr lang="en-US" sz="2400" b="1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889"/>
              </a:lnSpc>
            </a:pPr>
            <a:r>
              <a:rPr lang="en-US" sz="2400" b="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1. Data Preparation: Cleaned the dataset by removing empty columns and converting categorical data to numerical values.</a:t>
            </a:r>
          </a:p>
          <a:p>
            <a:pPr>
              <a:lnSpc>
                <a:spcPts val="2889"/>
              </a:lnSpc>
            </a:pPr>
            <a:endParaRPr lang="en-US" sz="2400" b="1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889"/>
              </a:lnSpc>
            </a:pPr>
            <a:r>
              <a:rPr lang="en-US" sz="2400" b="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2.Exploratory Data Analysis: Used visualizations and text analyses to inform preprocessing and modeling strategies.</a:t>
            </a:r>
          </a:p>
          <a:p>
            <a:pPr>
              <a:lnSpc>
                <a:spcPts val="2889"/>
              </a:lnSpc>
            </a:pPr>
            <a:endParaRPr lang="en-US" sz="2400" b="1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889"/>
              </a:lnSpc>
            </a:pPr>
            <a:r>
              <a:rPr lang="en-US" sz="2400" b="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3. Text Preprocessing: Established a preprocessing pipeline with case conversion, tokenization, and stemming.</a:t>
            </a:r>
          </a:p>
          <a:p>
            <a:pPr>
              <a:lnSpc>
                <a:spcPts val="2889"/>
              </a:lnSpc>
            </a:pPr>
            <a:endParaRPr lang="en-US" sz="2400" b="1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889"/>
              </a:lnSpc>
            </a:pPr>
            <a:r>
              <a:rPr lang="en-US" sz="2400" b="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4. Model Building: Implemented and compared various Naive </a:t>
            </a:r>
            <a:r>
              <a:rPr lang="en-US" sz="2400" b="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Bayes</a:t>
            </a:r>
            <a:r>
              <a:rPr lang="en-US" sz="2400" b="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Classifiers using </a:t>
            </a:r>
            <a:r>
              <a:rPr lang="en-US" sz="2400" b="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sklearn</a:t>
            </a:r>
            <a:r>
              <a:rPr lang="en-US" sz="2400" b="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>
              <a:lnSpc>
                <a:spcPts val="2889"/>
              </a:lnSpc>
            </a:pPr>
            <a:endParaRPr lang="en-US" sz="2400" b="1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889"/>
              </a:lnSpc>
            </a:pPr>
            <a:r>
              <a:rPr lang="en-US" sz="2400" b="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5. Evaluation: Ensured system effectiveness through rigorous evaluation and iterative refinement.</a:t>
            </a:r>
          </a:p>
          <a:p>
            <a:pPr>
              <a:lnSpc>
                <a:spcPts val="2889"/>
              </a:lnSpc>
            </a:pPr>
            <a:endParaRPr lang="en-US" sz="2400" b="1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889"/>
              </a:lnSpc>
            </a:pPr>
            <a:r>
              <a:rPr lang="en-US" sz="2400" b="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6. Web Interface: Developed a user-friendly </a:t>
            </a:r>
            <a:r>
              <a:rPr lang="en-US" sz="2400" b="1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Streamlit</a:t>
            </a:r>
            <a:r>
              <a:rPr lang="en-US" sz="2400" b="1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interface for real-time message classification, providing immediate feedback and demonstrating model effectiveness.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5144792" y="8286772"/>
            <a:ext cx="740593" cy="562850"/>
          </a:xfrm>
          <a:custGeom>
            <a:avLst/>
            <a:gdLst/>
            <a:ahLst/>
            <a:cxnLst/>
            <a:rect l="l" t="t" r="r" b="b"/>
            <a:pathLst>
              <a:path w="740593" h="562850">
                <a:moveTo>
                  <a:pt x="740593" y="0"/>
                </a:moveTo>
                <a:lnTo>
                  <a:pt x="0" y="0"/>
                </a:lnTo>
                <a:lnTo>
                  <a:pt x="0" y="562850"/>
                </a:lnTo>
                <a:lnTo>
                  <a:pt x="740593" y="562850"/>
                </a:lnTo>
                <a:lnTo>
                  <a:pt x="740593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21930" y="-1901401"/>
            <a:ext cx="9274740" cy="7605287"/>
          </a:xfrm>
          <a:custGeom>
            <a:avLst/>
            <a:gdLst/>
            <a:ahLst/>
            <a:cxnLst/>
            <a:rect l="l" t="t" r="r" b="b"/>
            <a:pathLst>
              <a:path w="9274740" h="7605287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V="1">
            <a:off x="12621930" y="-2979478"/>
            <a:ext cx="9274740" cy="7605287"/>
          </a:xfrm>
          <a:custGeom>
            <a:avLst/>
            <a:gdLst/>
            <a:ahLst/>
            <a:cxnLst/>
            <a:rect l="l" t="t" r="r" b="b"/>
            <a:pathLst>
              <a:path w="9274740" h="7605287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 descr="Machine-Learning-Definitio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3288" y="857220"/>
            <a:ext cx="3435579" cy="22039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716428" y="95726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0956" y="-2449544"/>
            <a:ext cx="15186088" cy="1518608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63135" y="-1637365"/>
            <a:ext cx="13561729" cy="135617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3268988" y="-731512"/>
            <a:ext cx="11750025" cy="117500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H="1">
            <a:off x="-4129105" y="5579821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-4903184" y="6067185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15905815" y="5532196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>
            <a:off x="16670369" y="6114810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4731980" y="4087569"/>
            <a:ext cx="1492252" cy="1492252"/>
          </a:xfrm>
          <a:custGeom>
            <a:avLst/>
            <a:gdLst/>
            <a:ahLst/>
            <a:cxnLst/>
            <a:rect l="l" t="t" r="r" b="b"/>
            <a:pathLst>
              <a:path w="1492252" h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072034" y="2643170"/>
            <a:ext cx="8116145" cy="293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sz="13121" spc="-826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00662" y="5214938"/>
            <a:ext cx="7331789" cy="77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200" dirty="0">
                <a:solidFill>
                  <a:schemeClr val="bg1"/>
                </a:solidFill>
              </a:rPr>
              <a:t> We hope you found our presentation informative and engaging</a:t>
            </a:r>
            <a:endParaRPr lang="en-US" sz="3000" dirty="0">
              <a:solidFill>
                <a:schemeClr val="bg1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2063769" y="4039944"/>
            <a:ext cx="1492252" cy="1492252"/>
          </a:xfrm>
          <a:custGeom>
            <a:avLst/>
            <a:gdLst/>
            <a:ahLst/>
            <a:cxnLst/>
            <a:rect l="l" t="t" r="r" b="b"/>
            <a:pathLst>
              <a:path w="1492252" h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30606">
            <a:off x="3614838" y="-741782"/>
            <a:ext cx="26421496" cy="7926449"/>
          </a:xfrm>
          <a:custGeom>
            <a:avLst/>
            <a:gdLst/>
            <a:ahLst/>
            <a:cxnLst/>
            <a:rect l="l" t="t" r="r" b="b"/>
            <a:pathLst>
              <a:path w="26421496" h="7926449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07633" y="1991845"/>
            <a:ext cx="4850352" cy="6863090"/>
            <a:chOff x="0" y="0"/>
            <a:chExt cx="1277459" cy="18075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7459" cy="1807563"/>
            </a:xfrm>
            <a:custGeom>
              <a:avLst/>
              <a:gdLst/>
              <a:ahLst/>
              <a:cxnLst/>
              <a:rect l="l" t="t" r="r" b="b"/>
              <a:pathLst>
                <a:path w="1277459" h="1807563">
                  <a:moveTo>
                    <a:pt x="81404" y="0"/>
                  </a:moveTo>
                  <a:lnTo>
                    <a:pt x="1196055" y="0"/>
                  </a:lnTo>
                  <a:cubicBezTo>
                    <a:pt x="1217645" y="0"/>
                    <a:pt x="1238350" y="8576"/>
                    <a:pt x="1253616" y="23843"/>
                  </a:cubicBezTo>
                  <a:cubicBezTo>
                    <a:pt x="1268882" y="39109"/>
                    <a:pt x="1277459" y="59814"/>
                    <a:pt x="1277459" y="81404"/>
                  </a:cubicBezTo>
                  <a:lnTo>
                    <a:pt x="1277459" y="1726159"/>
                  </a:lnTo>
                  <a:cubicBezTo>
                    <a:pt x="1277459" y="1747748"/>
                    <a:pt x="1268882" y="1768454"/>
                    <a:pt x="1253616" y="1783720"/>
                  </a:cubicBezTo>
                  <a:cubicBezTo>
                    <a:pt x="1238350" y="1798986"/>
                    <a:pt x="1217645" y="1807563"/>
                    <a:pt x="1196055" y="1807563"/>
                  </a:cubicBezTo>
                  <a:lnTo>
                    <a:pt x="81404" y="1807563"/>
                  </a:lnTo>
                  <a:cubicBezTo>
                    <a:pt x="36446" y="1807563"/>
                    <a:pt x="0" y="1771117"/>
                    <a:pt x="0" y="1726159"/>
                  </a:cubicBezTo>
                  <a:lnTo>
                    <a:pt x="0" y="81404"/>
                  </a:lnTo>
                  <a:cubicBezTo>
                    <a:pt x="0" y="59814"/>
                    <a:pt x="8576" y="39109"/>
                    <a:pt x="23843" y="23843"/>
                  </a:cubicBezTo>
                  <a:cubicBezTo>
                    <a:pt x="39109" y="8576"/>
                    <a:pt x="59814" y="0"/>
                    <a:pt x="814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636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77459" cy="1845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26012" y="2304618"/>
            <a:ext cx="4239784" cy="6252956"/>
            <a:chOff x="0" y="0"/>
            <a:chExt cx="656853" cy="968747"/>
          </a:xfrm>
          <a:blipFill>
            <a:blip r:embed="rId4"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56853" cy="968746"/>
            </a:xfrm>
            <a:custGeom>
              <a:avLst/>
              <a:gdLst/>
              <a:ahLst/>
              <a:cxnLst/>
              <a:rect l="l" t="t" r="r" b="b"/>
              <a:pathLst>
                <a:path w="656853" h="968746">
                  <a:moveTo>
                    <a:pt x="41998" y="0"/>
                  </a:moveTo>
                  <a:lnTo>
                    <a:pt x="614855" y="0"/>
                  </a:lnTo>
                  <a:cubicBezTo>
                    <a:pt x="625994" y="0"/>
                    <a:pt x="636676" y="4425"/>
                    <a:pt x="644552" y="12301"/>
                  </a:cubicBezTo>
                  <a:cubicBezTo>
                    <a:pt x="652429" y="20177"/>
                    <a:pt x="656853" y="30860"/>
                    <a:pt x="656853" y="41998"/>
                  </a:cubicBezTo>
                  <a:lnTo>
                    <a:pt x="656853" y="926748"/>
                  </a:lnTo>
                  <a:cubicBezTo>
                    <a:pt x="656853" y="949943"/>
                    <a:pt x="638050" y="968746"/>
                    <a:pt x="614855" y="968746"/>
                  </a:cubicBezTo>
                  <a:lnTo>
                    <a:pt x="41998" y="968746"/>
                  </a:lnTo>
                  <a:cubicBezTo>
                    <a:pt x="18803" y="968746"/>
                    <a:pt x="0" y="949943"/>
                    <a:pt x="0" y="926748"/>
                  </a:cubicBezTo>
                  <a:lnTo>
                    <a:pt x="0" y="41998"/>
                  </a:lnTo>
                  <a:cubicBezTo>
                    <a:pt x="0" y="18803"/>
                    <a:pt x="18803" y="0"/>
                    <a:pt x="41998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8" name="TextBox 8"/>
          <p:cNvSpPr txBox="1"/>
          <p:nvPr/>
        </p:nvSpPr>
        <p:spPr>
          <a:xfrm>
            <a:off x="1529360" y="2095034"/>
            <a:ext cx="9186276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31"/>
              </a:lnSpc>
            </a:pPr>
            <a:r>
              <a:rPr lang="en-IN" sz="11513" spc="-725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Introduction</a:t>
            </a:r>
            <a:endParaRPr lang="en-US" sz="11513" spc="-725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555" y="6930015"/>
            <a:ext cx="7481886" cy="2352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Arial Unicode"/>
                <a:cs typeface="Arial Unicode"/>
                <a:sym typeface="Arial Unicode"/>
              </a:rPr>
              <a:t>Our spam detecting system puts machine</a:t>
            </a:r>
          </a:p>
          <a:p>
            <a:pPr algn="ctr">
              <a:lnSpc>
                <a:spcPts val="2040"/>
              </a:lnSpc>
            </a:pPr>
            <a:endParaRPr lang="en-US" sz="3200" b="1" dirty="0">
              <a:solidFill>
                <a:srgbClr val="FFFFFF"/>
              </a:solidFill>
              <a:latin typeface="+mj-lt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2040"/>
              </a:lnSpc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Arial Unicode"/>
                <a:cs typeface="Arial Unicode"/>
                <a:sym typeface="Arial Unicode"/>
              </a:rPr>
              <a:t> learning into play against such a pervasive</a:t>
            </a:r>
          </a:p>
          <a:p>
            <a:pPr algn="ctr">
              <a:lnSpc>
                <a:spcPts val="2040"/>
              </a:lnSpc>
            </a:pPr>
            <a:endParaRPr lang="en-US" sz="3200" b="1" dirty="0">
              <a:solidFill>
                <a:srgbClr val="FFFFFF"/>
              </a:solidFill>
              <a:latin typeface="+mj-lt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2040"/>
              </a:lnSpc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Arial Unicode"/>
                <a:cs typeface="Arial Unicode"/>
                <a:sym typeface="Arial Unicode"/>
              </a:rPr>
              <a:t> problem and offers a smarter, more</a:t>
            </a:r>
          </a:p>
          <a:p>
            <a:pPr algn="ctr">
              <a:lnSpc>
                <a:spcPts val="2040"/>
              </a:lnSpc>
            </a:pPr>
            <a:endParaRPr lang="en-US" sz="3200" b="1" dirty="0">
              <a:solidFill>
                <a:srgbClr val="FFFFFF"/>
              </a:solidFill>
              <a:latin typeface="+mj-lt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2040"/>
              </a:lnSpc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Arial Unicode"/>
                <a:cs typeface="Arial Unicode"/>
                <a:sym typeface="Arial Unicode"/>
              </a:rPr>
              <a:t> efficient way to filter unwanted content </a:t>
            </a:r>
          </a:p>
          <a:p>
            <a:pPr algn="ctr">
              <a:lnSpc>
                <a:spcPts val="2040"/>
              </a:lnSpc>
            </a:pPr>
            <a:endParaRPr lang="en-US" sz="3200" b="1" dirty="0">
              <a:solidFill>
                <a:srgbClr val="FFFFFF"/>
              </a:solidFill>
              <a:latin typeface="+mj-lt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2040"/>
              </a:lnSpc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Arial Unicode"/>
                <a:cs typeface="Arial Unicode"/>
                <a:sym typeface="Arial Unicode"/>
              </a:rPr>
              <a:t>and protect users.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0134" y="4571996"/>
            <a:ext cx="7971830" cy="2096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Arial Unicode"/>
                <a:cs typeface="Arial Unicode"/>
                <a:sym typeface="Arial Unicode"/>
              </a:rPr>
              <a:t>Our inboxes today are hit by a plethora of</a:t>
            </a:r>
          </a:p>
          <a:p>
            <a:pPr algn="ctr">
              <a:lnSpc>
                <a:spcPts val="2040"/>
              </a:lnSpc>
            </a:pPr>
            <a:endParaRPr lang="en-US" sz="3200" b="1" dirty="0">
              <a:solidFill>
                <a:srgbClr val="FFFFFF"/>
              </a:solidFill>
              <a:latin typeface="+mj-lt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2040"/>
              </a:lnSpc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Arial Unicode"/>
                <a:cs typeface="Arial Unicode"/>
                <a:sym typeface="Arial Unicode"/>
              </a:rPr>
              <a:t> unwanted messages. </a:t>
            </a:r>
          </a:p>
          <a:p>
            <a:pPr algn="ctr">
              <a:lnSpc>
                <a:spcPts val="2040"/>
              </a:lnSpc>
            </a:pPr>
            <a:endParaRPr lang="en-US" sz="3200" b="1" dirty="0">
              <a:solidFill>
                <a:srgbClr val="FFFFFF"/>
              </a:solidFill>
              <a:latin typeface="+mj-lt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2040"/>
              </a:lnSpc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Arial Unicode"/>
                <a:cs typeface="Arial Unicode"/>
                <a:sym typeface="Arial Unicode"/>
              </a:rPr>
              <a:t>Spamming not only congests our channels of </a:t>
            </a:r>
          </a:p>
          <a:p>
            <a:pPr algn="ctr">
              <a:lnSpc>
                <a:spcPts val="2040"/>
              </a:lnSpc>
            </a:pPr>
            <a:endParaRPr lang="en-US" sz="3200" b="1" dirty="0">
              <a:solidFill>
                <a:srgbClr val="FFFFFF"/>
              </a:solidFill>
              <a:latin typeface="+mj-lt"/>
              <a:ea typeface="Arial Unicode"/>
              <a:cs typeface="Arial Unicode"/>
              <a:sym typeface="Arial Unicode"/>
            </a:endParaRPr>
          </a:p>
          <a:p>
            <a:pPr algn="ctr">
              <a:lnSpc>
                <a:spcPts val="2040"/>
              </a:lnSpc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Arial Unicode"/>
                <a:cs typeface="Arial Unicode"/>
                <a:sym typeface="Arial Unicode"/>
              </a:rPr>
              <a:t>communication but also creates security threats.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7333" y="-3073167"/>
            <a:ext cx="16433333" cy="164333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06218" y="-2194282"/>
            <a:ext cx="14675565" cy="1467556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28894" y="-1214482"/>
            <a:ext cx="12715063" cy="127150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22622" y="1710407"/>
            <a:ext cx="2180311" cy="2180311"/>
            <a:chOff x="0" y="0"/>
            <a:chExt cx="812800" cy="812800"/>
          </a:xfrm>
          <a:blipFill>
            <a:blip r:embed="rId2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6072166" y="1910432"/>
            <a:ext cx="6000792" cy="1505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IN" sz="6564" spc="-413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Table of Contents</a:t>
            </a:r>
            <a:endParaRPr lang="en-US" sz="6564" spc="-413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214910" y="4000492"/>
            <a:ext cx="7764054" cy="589905"/>
            <a:chOff x="121475" y="-70500"/>
            <a:chExt cx="10352072" cy="786540"/>
          </a:xfrm>
        </p:grpSpPr>
        <p:sp>
          <p:nvSpPr>
            <p:cNvPr id="15" name="TextBox 15"/>
            <p:cNvSpPr txBox="1"/>
            <p:nvPr/>
          </p:nvSpPr>
          <p:spPr>
            <a:xfrm>
              <a:off x="788230" y="120001"/>
              <a:ext cx="9685317" cy="343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lang="en-US" sz="2103" dirty="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Cleaning and Preparing Data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1475" y="-70500"/>
              <a:ext cx="676025" cy="786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 dirty="0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14910" y="4714872"/>
            <a:ext cx="7806410" cy="648204"/>
            <a:chOff x="311976" y="-82675"/>
            <a:chExt cx="10408547" cy="864273"/>
          </a:xfrm>
        </p:grpSpPr>
        <p:sp>
          <p:nvSpPr>
            <p:cNvPr id="18" name="TextBox 18"/>
            <p:cNvSpPr txBox="1"/>
            <p:nvPr/>
          </p:nvSpPr>
          <p:spPr>
            <a:xfrm>
              <a:off x="1035205" y="47625"/>
              <a:ext cx="9685318" cy="343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 dirty="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Exploratory Data Analysis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11976" y="-82675"/>
              <a:ext cx="676025" cy="864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 dirty="0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14910" y="5378246"/>
            <a:ext cx="7764055" cy="648204"/>
            <a:chOff x="0" y="217743"/>
            <a:chExt cx="10352073" cy="864272"/>
          </a:xfrm>
        </p:grpSpPr>
        <p:sp>
          <p:nvSpPr>
            <p:cNvPr id="21" name="TextBox 21"/>
            <p:cNvSpPr txBox="1"/>
            <p:nvPr/>
          </p:nvSpPr>
          <p:spPr>
            <a:xfrm>
              <a:off x="666755" y="285751"/>
              <a:ext cx="9685318" cy="343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IN" sz="2103" dirty="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Text Pre-processing</a:t>
              </a:r>
              <a:endParaRPr lang="en-US" sz="21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17743"/>
              <a:ext cx="676025" cy="864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 dirty="0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214910" y="6021188"/>
            <a:ext cx="7835492" cy="648204"/>
            <a:chOff x="0" y="217743"/>
            <a:chExt cx="10447322" cy="864272"/>
          </a:xfrm>
        </p:grpSpPr>
        <p:sp>
          <p:nvSpPr>
            <p:cNvPr id="24" name="TextBox 24"/>
            <p:cNvSpPr txBox="1"/>
            <p:nvPr/>
          </p:nvSpPr>
          <p:spPr>
            <a:xfrm>
              <a:off x="762005" y="285752"/>
              <a:ext cx="9685317" cy="343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 dirty="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Model building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217743"/>
              <a:ext cx="676025" cy="864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 dirty="0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840862" y="6307837"/>
            <a:ext cx="2180311" cy="2180311"/>
            <a:chOff x="0" y="0"/>
            <a:chExt cx="812800" cy="812800"/>
          </a:xfrm>
          <a:blipFill>
            <a:blip r:embed="rId3"/>
            <a:stretch>
              <a:fillRect/>
            </a:stretch>
          </a:blip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  <p:grpSp>
        <p:nvGrpSpPr>
          <p:cNvPr id="28" name="Group 23"/>
          <p:cNvGrpSpPr/>
          <p:nvPr/>
        </p:nvGrpSpPr>
        <p:grpSpPr>
          <a:xfrm>
            <a:off x="5214910" y="7267982"/>
            <a:ext cx="7764055" cy="590162"/>
            <a:chOff x="0" y="217741"/>
            <a:chExt cx="10352073" cy="786883"/>
          </a:xfrm>
        </p:grpSpPr>
        <p:sp>
          <p:nvSpPr>
            <p:cNvPr id="29" name="TextBox 24"/>
            <p:cNvSpPr txBox="1"/>
            <p:nvPr/>
          </p:nvSpPr>
          <p:spPr>
            <a:xfrm>
              <a:off x="666755" y="285752"/>
              <a:ext cx="9685318" cy="343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IN" sz="2103" dirty="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Evaluation And improvement</a:t>
              </a:r>
              <a:endParaRPr lang="en-US" sz="21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  <p:sp>
          <p:nvSpPr>
            <p:cNvPr id="30" name="TextBox 25"/>
            <p:cNvSpPr txBox="1"/>
            <p:nvPr/>
          </p:nvSpPr>
          <p:spPr>
            <a:xfrm>
              <a:off x="0" y="217741"/>
              <a:ext cx="676025" cy="786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IN" sz="4745" dirty="0" smtClean="0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6</a:t>
              </a:r>
              <a:endParaRPr lang="en-US" sz="4745" dirty="0">
                <a:solidFill>
                  <a:srgbClr val="E65CA5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grpSp>
        <p:nvGrpSpPr>
          <p:cNvPr id="31" name="Group 23"/>
          <p:cNvGrpSpPr/>
          <p:nvPr/>
        </p:nvGrpSpPr>
        <p:grpSpPr>
          <a:xfrm>
            <a:off x="5214910" y="7982362"/>
            <a:ext cx="7764055" cy="590162"/>
            <a:chOff x="0" y="217741"/>
            <a:chExt cx="10352073" cy="786883"/>
          </a:xfrm>
        </p:grpSpPr>
        <p:sp>
          <p:nvSpPr>
            <p:cNvPr id="32" name="TextBox 24"/>
            <p:cNvSpPr txBox="1"/>
            <p:nvPr/>
          </p:nvSpPr>
          <p:spPr>
            <a:xfrm>
              <a:off x="666755" y="285752"/>
              <a:ext cx="9685318" cy="343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IN" sz="2103" dirty="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Web interface</a:t>
              </a:r>
              <a:endParaRPr lang="en-US" sz="21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  <p:sp>
          <p:nvSpPr>
            <p:cNvPr id="33" name="TextBox 25"/>
            <p:cNvSpPr txBox="1"/>
            <p:nvPr/>
          </p:nvSpPr>
          <p:spPr>
            <a:xfrm>
              <a:off x="0" y="217741"/>
              <a:ext cx="676025" cy="786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IN" sz="4745" dirty="0" smtClean="0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7</a:t>
              </a:r>
              <a:endParaRPr lang="en-US" sz="4745" dirty="0">
                <a:solidFill>
                  <a:srgbClr val="E65CA5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grpSp>
        <p:nvGrpSpPr>
          <p:cNvPr id="34" name="Group 23"/>
          <p:cNvGrpSpPr/>
          <p:nvPr/>
        </p:nvGrpSpPr>
        <p:grpSpPr>
          <a:xfrm>
            <a:off x="5214910" y="8572524"/>
            <a:ext cx="7764055" cy="590162"/>
            <a:chOff x="0" y="217741"/>
            <a:chExt cx="10352073" cy="786883"/>
          </a:xfrm>
        </p:grpSpPr>
        <p:sp>
          <p:nvSpPr>
            <p:cNvPr id="35" name="TextBox 24"/>
            <p:cNvSpPr txBox="1"/>
            <p:nvPr/>
          </p:nvSpPr>
          <p:spPr>
            <a:xfrm>
              <a:off x="666755" y="285752"/>
              <a:ext cx="9685318" cy="343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IN" sz="2103" dirty="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Summary</a:t>
              </a:r>
              <a:endParaRPr lang="en-US" sz="21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  <p:sp>
          <p:nvSpPr>
            <p:cNvPr id="36" name="TextBox 25"/>
            <p:cNvSpPr txBox="1"/>
            <p:nvPr/>
          </p:nvSpPr>
          <p:spPr>
            <a:xfrm>
              <a:off x="0" y="217741"/>
              <a:ext cx="676025" cy="786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IN" sz="4745" dirty="0" smtClean="0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8</a:t>
              </a:r>
              <a:endParaRPr lang="en-US" sz="4745" dirty="0">
                <a:solidFill>
                  <a:srgbClr val="E65CA5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  <p:grpSp>
        <p:nvGrpSpPr>
          <p:cNvPr id="37" name="Group 23"/>
          <p:cNvGrpSpPr/>
          <p:nvPr/>
        </p:nvGrpSpPr>
        <p:grpSpPr>
          <a:xfrm>
            <a:off x="5214910" y="6625040"/>
            <a:ext cx="7764055" cy="590162"/>
            <a:chOff x="0" y="217741"/>
            <a:chExt cx="10352073" cy="786883"/>
          </a:xfrm>
        </p:grpSpPr>
        <p:sp>
          <p:nvSpPr>
            <p:cNvPr id="38" name="TextBox 24"/>
            <p:cNvSpPr txBox="1"/>
            <p:nvPr/>
          </p:nvSpPr>
          <p:spPr>
            <a:xfrm>
              <a:off x="666755" y="285752"/>
              <a:ext cx="9685318" cy="343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IN" sz="2103" dirty="0" smtClean="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Understanding Multinomial Naive </a:t>
              </a:r>
              <a:r>
                <a:rPr lang="en-IN" sz="2103" dirty="0" err="1" smtClean="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Bayes</a:t>
              </a:r>
              <a:r>
                <a:rPr lang="en-IN" sz="2103" dirty="0" smtClean="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 </a:t>
              </a:r>
              <a:endParaRPr lang="en-US" sz="21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  <p:sp>
          <p:nvSpPr>
            <p:cNvPr id="39" name="TextBox 25"/>
            <p:cNvSpPr txBox="1"/>
            <p:nvPr/>
          </p:nvSpPr>
          <p:spPr>
            <a:xfrm>
              <a:off x="0" y="217741"/>
              <a:ext cx="676025" cy="786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IN" sz="4745" dirty="0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5</a:t>
              </a:r>
              <a:endParaRPr lang="en-US" sz="4745" dirty="0">
                <a:solidFill>
                  <a:srgbClr val="E65CA5"/>
                </a:solidFill>
                <a:latin typeface="Arial Unicode"/>
                <a:ea typeface="Arial Unicode"/>
                <a:cs typeface="Arial Unicode"/>
                <a:sym typeface="Arial Unicod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63940" y="2159794"/>
            <a:ext cx="10179416" cy="1052136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521284" y="-4006891"/>
            <a:ext cx="10179416" cy="1052136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81487" y="3791491"/>
            <a:ext cx="3484666" cy="4563991"/>
            <a:chOff x="0" y="0"/>
            <a:chExt cx="890986" cy="11669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0986" cy="1166956"/>
            </a:xfrm>
            <a:custGeom>
              <a:avLst/>
              <a:gdLst/>
              <a:ahLst/>
              <a:cxnLst/>
              <a:rect l="l" t="t" r="r" b="b"/>
              <a:pathLst>
                <a:path w="890986" h="116695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96645" y="4019587"/>
            <a:ext cx="3036124" cy="3036124"/>
            <a:chOff x="0" y="0"/>
            <a:chExt cx="812800" cy="812800"/>
          </a:xfrm>
          <a:blipFill>
            <a:blip r:embed="rId3"/>
            <a:stretch>
              <a:fillRect/>
            </a:stretch>
          </a:blip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TextBox 9"/>
          <p:cNvSpPr txBox="1"/>
          <p:nvPr/>
        </p:nvSpPr>
        <p:spPr>
          <a:xfrm>
            <a:off x="1214382" y="1285848"/>
            <a:ext cx="16160130" cy="259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31"/>
              </a:lnSpc>
            </a:pPr>
            <a:r>
              <a:rPr lang="en-IN" sz="11513" spc="-725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Programs And Software Involved</a:t>
            </a:r>
            <a:endParaRPr lang="en-US" sz="11513" spc="-725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96645" y="7358467"/>
            <a:ext cx="3036124" cy="31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IN" sz="2781" spc="-175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Python</a:t>
            </a:r>
            <a:endParaRPr lang="en-US" sz="2781" spc="-175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05758" y="7786029"/>
            <a:ext cx="3036124" cy="46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IN" sz="2060" spc="-129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For writing down code to train models</a:t>
            </a:r>
            <a:endParaRPr lang="en-US" sz="2060" spc="-129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261433" y="3791491"/>
            <a:ext cx="3484666" cy="4563991"/>
            <a:chOff x="0" y="0"/>
            <a:chExt cx="890986" cy="11669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0986" cy="1166956"/>
            </a:xfrm>
            <a:custGeom>
              <a:avLst/>
              <a:gdLst/>
              <a:ahLst/>
              <a:cxnLst/>
              <a:rect l="l" t="t" r="r" b="b"/>
              <a:pathLst>
                <a:path w="890986" h="116695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76590" y="4019587"/>
            <a:ext cx="3036124" cy="3036124"/>
            <a:chOff x="0" y="0"/>
            <a:chExt cx="812800" cy="812800"/>
          </a:xfrm>
          <a:blipFill>
            <a:blip r:embed="rId4"/>
            <a:stretch>
              <a:fillRect/>
            </a:stretch>
          </a:blip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5476590" y="7358467"/>
            <a:ext cx="3036124" cy="31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IN" sz="2781" spc="-175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Streamlit</a:t>
            </a:r>
            <a:endParaRPr lang="en-US" sz="2781" spc="-175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214910" y="7643830"/>
            <a:ext cx="3735546" cy="6924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2060" dirty="0" err="1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Streamlit</a:t>
            </a:r>
            <a:r>
              <a:rPr lang="en-US" sz="206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 turns data scripts into shareable web apps in minutes.</a:t>
            </a:r>
            <a:br>
              <a:rPr lang="en-US" sz="206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</a:br>
            <a:r>
              <a:rPr lang="en-US" sz="2060" dirty="0">
                <a:solidFill>
                  <a:schemeClr val="bg1"/>
                </a:solidFill>
                <a:latin typeface="Arial Unicode" charset="-128"/>
                <a:ea typeface="Arial Unicode" charset="-128"/>
                <a:cs typeface="Arial Unicode" charset="-128"/>
              </a:rPr>
              <a:t>All in pure Python</a:t>
            </a:r>
            <a:endParaRPr lang="en-US" sz="2060" spc="-129" dirty="0">
              <a:solidFill>
                <a:schemeClr val="bg1"/>
              </a:solidFill>
              <a:latin typeface="Arial Unicode" charset="-128"/>
              <a:ea typeface="Arial Unicode" charset="-128"/>
              <a:cs typeface="Arial Unicode" charset="-128"/>
              <a:sym typeface="Arial Unicode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138552" y="3791491"/>
            <a:ext cx="3484666" cy="4563991"/>
            <a:chOff x="0" y="0"/>
            <a:chExt cx="890986" cy="11669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90986" cy="1166956"/>
            </a:xfrm>
            <a:custGeom>
              <a:avLst/>
              <a:gdLst/>
              <a:ahLst/>
              <a:cxnLst/>
              <a:rect l="l" t="t" r="r" b="b"/>
              <a:pathLst>
                <a:path w="890986" h="116695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53710" y="4019587"/>
            <a:ext cx="3036124" cy="3036124"/>
            <a:chOff x="0" y="0"/>
            <a:chExt cx="812800" cy="812800"/>
          </a:xfrm>
          <a:blipFill>
            <a:blip r:embed="rId5"/>
            <a:stretch>
              <a:fillRect/>
            </a:stretch>
          </a:blip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4" name="TextBox 24"/>
          <p:cNvSpPr txBox="1"/>
          <p:nvPr/>
        </p:nvSpPr>
        <p:spPr>
          <a:xfrm>
            <a:off x="9353710" y="7358467"/>
            <a:ext cx="3036124" cy="31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IN" sz="2781" spc="-175" dirty="0" err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Jupyter</a:t>
            </a:r>
            <a:r>
              <a:rPr lang="en-IN" sz="2781" spc="-175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Notebook</a:t>
            </a:r>
            <a:endParaRPr lang="en-US" sz="2781" spc="-175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65462" y="7715268"/>
            <a:ext cx="303612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IN" sz="2060" spc="-129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To execute python code in a proper cell-type format for </a:t>
            </a:r>
            <a:r>
              <a:rPr lang="en-IN" sz="2060" spc="-129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effecient</a:t>
            </a:r>
            <a:r>
              <a:rPr lang="en-IN" sz="2060" spc="-129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understanding</a:t>
            </a:r>
            <a:endParaRPr lang="en-US" sz="2060" spc="-129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3018498" y="3791491"/>
            <a:ext cx="3484666" cy="4563991"/>
            <a:chOff x="0" y="0"/>
            <a:chExt cx="890986" cy="116695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90986" cy="1166956"/>
            </a:xfrm>
            <a:custGeom>
              <a:avLst/>
              <a:gdLst/>
              <a:ahLst/>
              <a:cxnLst/>
              <a:rect l="l" t="t" r="r" b="b"/>
              <a:pathLst>
                <a:path w="890986" h="116695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33655" y="4019587"/>
            <a:ext cx="3036124" cy="3036124"/>
            <a:chOff x="0" y="0"/>
            <a:chExt cx="812800" cy="812800"/>
          </a:xfrm>
          <a:blipFill>
            <a:blip r:embed="rId6"/>
            <a:stretch>
              <a:fillRect/>
            </a:stretch>
          </a:blip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31" name="TextBox 31"/>
          <p:cNvSpPr txBox="1"/>
          <p:nvPr/>
        </p:nvSpPr>
        <p:spPr>
          <a:xfrm>
            <a:off x="13233655" y="7358467"/>
            <a:ext cx="3036124" cy="31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IN" sz="2781" spc="-175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Anaconda navigator</a:t>
            </a:r>
            <a:endParaRPr lang="en-US" sz="2781" spc="-175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242769" y="7786029"/>
            <a:ext cx="3036124" cy="46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IN" sz="2060" spc="-129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One stop managing Program for AI/ML with Python</a:t>
            </a:r>
            <a:endParaRPr lang="en-US" sz="2060" spc="-129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287800" y="95726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35202"/>
            <a:ext cx="12557403" cy="1255740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156077">
            <a:off x="7549158" y="4278452"/>
            <a:ext cx="15477019" cy="15477019"/>
          </a:xfrm>
          <a:custGeom>
            <a:avLst/>
            <a:gdLst/>
            <a:ahLst/>
            <a:cxnLst/>
            <a:rect l="l" t="t" r="r" b="b"/>
            <a:pathLst>
              <a:path w="15477019" h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27376" y="986724"/>
            <a:ext cx="7255679" cy="131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Cleaning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64086" y="2649043"/>
            <a:ext cx="943970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5" spc="-554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And Preparing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1032" y="4289689"/>
            <a:ext cx="14301216" cy="4757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2303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 this critical phase, the dataset is cleaned for analysis with the </a:t>
            </a:r>
          </a:p>
          <a:p>
            <a:pPr>
              <a:lnSpc>
                <a:spcPts val="2303"/>
              </a:lnSpc>
            </a:pPr>
            <a:endParaRPr lang="en-US" sz="36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303"/>
              </a:lnSpc>
            </a:pPr>
            <a:r>
              <a:rPr lang="en-US" sz="3600" dirty="0" smtClean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 help of </a:t>
            </a:r>
            <a:r>
              <a:rPr lang="en-US" sz="36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pandas and </a:t>
            </a:r>
            <a:r>
              <a:rPr lang="en-US" sz="3600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numpy</a:t>
            </a:r>
            <a:r>
              <a:rPr lang="en-US" sz="36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etc.</a:t>
            </a:r>
          </a:p>
          <a:p>
            <a:pPr marL="571500" indent="-571500">
              <a:lnSpc>
                <a:spcPts val="2303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571500" indent="-571500">
              <a:lnSpc>
                <a:spcPts val="2303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742950" indent="-742950">
              <a:lnSpc>
                <a:spcPts val="2303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Empty columns are removed to increase data quality.</a:t>
            </a:r>
          </a:p>
          <a:p>
            <a:pPr marL="742950" indent="-742950">
              <a:lnSpc>
                <a:spcPts val="2303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742950" indent="-742950">
              <a:lnSpc>
                <a:spcPts val="2303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571500" indent="-571500">
              <a:lnSpc>
                <a:spcPts val="2303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Label Encoding is used to convert the categorical data into </a:t>
            </a:r>
          </a:p>
          <a:p>
            <a:pPr marL="571500" indent="-571500">
              <a:lnSpc>
                <a:spcPts val="2303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303"/>
              </a:lnSpc>
            </a:pPr>
            <a:r>
              <a:rPr lang="en-US" sz="36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numerical data hereby cleaning the data. </a:t>
            </a:r>
          </a:p>
          <a:p>
            <a:pPr>
              <a:lnSpc>
                <a:spcPts val="2303"/>
              </a:lnSpc>
            </a:pPr>
            <a:endParaRPr lang="en-US" sz="36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571500" indent="-571500">
              <a:lnSpc>
                <a:spcPts val="2303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571500" indent="-571500">
              <a:lnSpc>
                <a:spcPts val="2303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above such procedures result in an extremely solid foundation</a:t>
            </a:r>
          </a:p>
          <a:p>
            <a:pPr>
              <a:lnSpc>
                <a:spcPts val="2303"/>
              </a:lnSpc>
            </a:pPr>
            <a:endParaRPr lang="en-US" sz="36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303"/>
              </a:lnSpc>
            </a:pPr>
            <a:r>
              <a:rPr lang="en-US" sz="36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for the spam detection model</a:t>
            </a:r>
            <a:r>
              <a:rPr lang="en-US" sz="23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006" y="1183060"/>
            <a:ext cx="3660365" cy="279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01</a:t>
            </a:r>
          </a:p>
        </p:txBody>
      </p:sp>
      <p:pic>
        <p:nvPicPr>
          <p:cNvPr id="11266" name="Picture 2" descr="Pythonic Data Cleaning With pandas and NumPy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001520" y="571468"/>
            <a:ext cx="5810163" cy="326821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6287800" y="95726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033F9CB-1162-B20B-8E31-8AED2F0E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77" y="247402"/>
            <a:ext cx="7507537" cy="5184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C0E95DB-DF10-8587-15F6-DA2064B3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8" y="5719564"/>
            <a:ext cx="9088163" cy="792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0C12F3B-8CC3-CEEF-66C8-5104B1EB7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24" y="6655668"/>
            <a:ext cx="8208912" cy="3976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9380C5-7C8D-9EAF-7546-0B444A850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171" y="498984"/>
            <a:ext cx="8774252" cy="496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B0EF4C8-E2A2-4067-B599-55C7E3187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703" y="6492849"/>
            <a:ext cx="8001168" cy="3053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87800" y="95726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29686" y="9429780"/>
            <a:ext cx="45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Pandas Data-Frame Commands and Their Usages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9749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3626" y="-645555"/>
            <a:ext cx="13652663" cy="136526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58656" y="1389178"/>
            <a:ext cx="9583198" cy="958319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7467212">
            <a:off x="6869548" y="1140856"/>
            <a:ext cx="16756192" cy="16756192"/>
          </a:xfrm>
          <a:custGeom>
            <a:avLst/>
            <a:gdLst/>
            <a:ahLst/>
            <a:cxnLst/>
            <a:rect l="l" t="t" r="r" b="b"/>
            <a:pathLst>
              <a:path w="16756192" h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942380" y="1822574"/>
            <a:ext cx="7255679" cy="131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Exploratory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42380" y="3420942"/>
            <a:ext cx="9511142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5" spc="-554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Data analysis 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48931" y="5243966"/>
            <a:ext cx="10252435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3"/>
              </a:lnSpc>
            </a:pPr>
            <a:r>
              <a:rPr lang="en-US" sz="32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 the EDA process, following crucial things were found</a:t>
            </a:r>
          </a:p>
          <a:p>
            <a:pPr>
              <a:lnSpc>
                <a:spcPts val="2303"/>
              </a:lnSpc>
            </a:pPr>
            <a:endParaRPr lang="en-US" sz="32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303"/>
              </a:lnSpc>
            </a:pPr>
            <a:r>
              <a:rPr lang="en-US" sz="32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out. They are enlisted as follows -</a:t>
            </a:r>
          </a:p>
          <a:p>
            <a:pPr>
              <a:lnSpc>
                <a:spcPts val="2303"/>
              </a:lnSpc>
            </a:pPr>
            <a:endParaRPr lang="en-US" sz="3200" dirty="0" smtClean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303"/>
              </a:lnSpc>
            </a:pPr>
            <a:r>
              <a:rPr lang="en-US" sz="3200" dirty="0" smtClean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Pie </a:t>
            </a:r>
            <a:r>
              <a:rPr lang="en-US" sz="32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charts were used to visualize the dissemination of spam vs non-spam mail</a:t>
            </a:r>
          </a:p>
          <a:p>
            <a:pPr>
              <a:lnSpc>
                <a:spcPts val="2303"/>
              </a:lnSpc>
            </a:pPr>
            <a:endParaRPr lang="en-US" sz="32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303"/>
              </a:lnSpc>
            </a:pPr>
            <a:r>
              <a:rPr lang="en-US" sz="32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Seaborn was used to visualize complex patterns</a:t>
            </a:r>
          </a:p>
          <a:p>
            <a:pPr>
              <a:lnSpc>
                <a:spcPts val="2303"/>
              </a:lnSpc>
            </a:pPr>
            <a:endParaRPr lang="en-US" sz="3200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303"/>
              </a:lnSpc>
            </a:pPr>
            <a:r>
              <a:rPr lang="en-US" sz="3200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These techniques are the basic framework of preprocessing and modeling strategies for the model.</a:t>
            </a:r>
          </a:p>
          <a:p>
            <a:pPr algn="l">
              <a:lnSpc>
                <a:spcPts val="2303"/>
              </a:lnSpc>
            </a:pPr>
            <a:endParaRPr lang="en-US" sz="23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2324" y="1739181"/>
            <a:ext cx="3660365" cy="279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02</a:t>
            </a:r>
          </a:p>
        </p:txBody>
      </p:sp>
      <p:sp>
        <p:nvSpPr>
          <p:cNvPr id="10242" name="AutoShape 2" descr="Exploratory data analysis in Python. | by Tanu N Prabhu | Towards Data 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4" name="Picture 4" descr="Exploratory data analysis in Python. | by Tanu N Prabhu | Towards Data  Science"/>
          <p:cNvPicPr>
            <a:picLocks noChangeAspect="1" noChangeArrowheads="1"/>
          </p:cNvPicPr>
          <p:nvPr/>
        </p:nvPicPr>
        <p:blipFill>
          <a:blip r:embed="rId4"/>
          <a:srcRect l="6378" t="8512" r="6378"/>
          <a:stretch>
            <a:fillRect/>
          </a:stretch>
        </p:blipFill>
        <p:spPr bwMode="auto">
          <a:xfrm>
            <a:off x="257973" y="4715519"/>
            <a:ext cx="5035274" cy="293051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6287800" y="95726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714976" y="6429384"/>
            <a:ext cx="142876" cy="142876"/>
          </a:xfrm>
          <a:prstGeom prst="ellipse">
            <a:avLst/>
          </a:prstGeom>
          <a:blipFill>
            <a:blip r:embed="rId5" cstate="print"/>
            <a:stretch>
              <a:fillRect t="-3278" b="-3278"/>
            </a:stretch>
          </a:blip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14976" y="7358078"/>
            <a:ext cx="142876" cy="142876"/>
          </a:xfrm>
          <a:prstGeom prst="ellipse">
            <a:avLst/>
          </a:prstGeom>
          <a:blipFill>
            <a:blip r:embed="rId5" cstate="print"/>
            <a:stretch>
              <a:fillRect t="-3278" b="-3278"/>
            </a:stretch>
          </a:blip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14976" y="7929582"/>
            <a:ext cx="142876" cy="142876"/>
          </a:xfrm>
          <a:prstGeom prst="ellipse">
            <a:avLst/>
          </a:prstGeom>
          <a:blipFill>
            <a:blip r:embed="rId5" cstate="print"/>
            <a:stretch>
              <a:fillRect t="-3278" b="-3278"/>
            </a:stretch>
          </a:blip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4D4E7D6-B929-43F9-AEA4-65945B5D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0" y="534987"/>
            <a:ext cx="12529392" cy="8833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9FD62DE-CCF3-51BE-CF53-9DAEBB237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456" y="3075787"/>
            <a:ext cx="5344271" cy="4572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FB3AE97-B853-944A-EFFA-88A6FD38A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105" y="2709023"/>
            <a:ext cx="6963747" cy="733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32" y="9429780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SEABORN PLOTTING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73222" y="7143764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PIE CHART REPRESENTATION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287800" y="95726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385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7644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3340796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7207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3080" y="823020"/>
            <a:ext cx="7426219" cy="236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Text Pre-Processing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3080" y="3415308"/>
            <a:ext cx="8192902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3"/>
              </a:lnSpc>
            </a:pPr>
            <a:r>
              <a:rPr lang="en-US" sz="25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 strong preprocessing pipeline was set for the model in the following manner:</a:t>
            </a:r>
          </a:p>
          <a:p>
            <a:pPr>
              <a:lnSpc>
                <a:spcPts val="2503"/>
              </a:lnSpc>
            </a:pPr>
            <a:endParaRPr lang="en-US" sz="25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503"/>
              </a:lnSpc>
            </a:pPr>
            <a:r>
              <a:rPr lang="en-US" sz="25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• Case conversion to lowercase for uniformity</a:t>
            </a:r>
          </a:p>
          <a:p>
            <a:pPr>
              <a:lnSpc>
                <a:spcPts val="2503"/>
              </a:lnSpc>
            </a:pPr>
            <a:endParaRPr lang="en-US" sz="25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503"/>
              </a:lnSpc>
            </a:pPr>
            <a:r>
              <a:rPr lang="en-US" sz="25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• Tokenizing the messages and getting rid of non-essential elements using </a:t>
            </a:r>
            <a:r>
              <a:rPr lang="en-US" sz="2503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nltk</a:t>
            </a:r>
            <a:r>
              <a:rPr lang="en-US" sz="25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etc.</a:t>
            </a:r>
          </a:p>
          <a:p>
            <a:pPr>
              <a:lnSpc>
                <a:spcPts val="2503"/>
              </a:lnSpc>
            </a:pPr>
            <a:endParaRPr lang="en-US" sz="25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 marL="457200" indent="-457200">
              <a:lnSpc>
                <a:spcPts val="2503"/>
              </a:lnSpc>
              <a:buFont typeface="Arial" panose="020B0604020202020204" pitchFamily="34" charset="0"/>
              <a:buChar char="•"/>
            </a:pPr>
            <a:r>
              <a:rPr lang="en-US" sz="25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Removing </a:t>
            </a:r>
            <a:r>
              <a:rPr lang="en-US" sz="2503" dirty="0" err="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StopWords</a:t>
            </a:r>
            <a:r>
              <a:rPr lang="en-US" sz="25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>
              <a:lnSpc>
                <a:spcPts val="2503"/>
              </a:lnSpc>
            </a:pPr>
            <a:endParaRPr lang="en-US" sz="25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  <a:p>
            <a:pPr>
              <a:lnSpc>
                <a:spcPts val="2503"/>
              </a:lnSpc>
            </a:pPr>
            <a:r>
              <a:rPr lang="en-US" sz="25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• Stemming to reduce words to their root form</a:t>
            </a:r>
          </a:p>
          <a:p>
            <a:pPr>
              <a:lnSpc>
                <a:spcPts val="2503"/>
              </a:lnSpc>
            </a:pPr>
            <a:r>
              <a:rPr lang="en-US" sz="2503" dirty="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thus greatly improving the quality of the input data for the model.</a:t>
            </a:r>
          </a:p>
          <a:p>
            <a:pPr algn="l">
              <a:lnSpc>
                <a:spcPts val="2503"/>
              </a:lnSpc>
            </a:pPr>
            <a:endParaRPr lang="en-US" sz="2503" dirty="0">
              <a:solidFill>
                <a:srgbClr val="FFFFFF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858512" y="1500162"/>
            <a:ext cx="2214578" cy="2214578"/>
            <a:chOff x="0" y="0"/>
            <a:chExt cx="812800" cy="812800"/>
          </a:xfrm>
          <a:blipFill>
            <a:blip r:embed="rId8"/>
            <a:stretch>
              <a:fillRect/>
            </a:stretch>
          </a:blip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9" name="Group 7"/>
          <p:cNvGrpSpPr/>
          <p:nvPr/>
        </p:nvGrpSpPr>
        <p:grpSpPr>
          <a:xfrm>
            <a:off x="13073090" y="6643698"/>
            <a:ext cx="2071702" cy="2000264"/>
            <a:chOff x="0" y="0"/>
            <a:chExt cx="812800" cy="812800"/>
          </a:xfrm>
          <a:blipFill>
            <a:blip r:embed="rId9"/>
            <a:stretch>
              <a:fillRect/>
            </a:stretch>
          </a:blipFill>
        </p:grpSpPr>
        <p:sp>
          <p:nvSpPr>
            <p:cNvPr id="10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1" name="Group 7"/>
          <p:cNvGrpSpPr/>
          <p:nvPr/>
        </p:nvGrpSpPr>
        <p:grpSpPr>
          <a:xfrm>
            <a:off x="15216230" y="1500162"/>
            <a:ext cx="2071702" cy="2000264"/>
            <a:chOff x="0" y="0"/>
            <a:chExt cx="812800" cy="812800"/>
          </a:xfrm>
          <a:blipFill>
            <a:blip r:embed="rId10"/>
            <a:stretch>
              <a:fillRect/>
            </a:stretch>
          </a:blipFill>
        </p:grpSpPr>
        <p:sp>
          <p:nvSpPr>
            <p:cNvPr id="12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6218B67-A9EE-CCE5-F567-37D7F48A8F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4625"/>
          <a:stretch/>
        </p:blipFill>
        <p:spPr>
          <a:xfrm>
            <a:off x="863080" y="8887916"/>
            <a:ext cx="7920880" cy="9366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FC4EFCE0-8BD3-5AFB-0EEB-BF4A9F04FA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64574"/>
          <a:stretch/>
        </p:blipFill>
        <p:spPr>
          <a:xfrm>
            <a:off x="863080" y="8278314"/>
            <a:ext cx="7920880" cy="7312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27D6DF3-0865-1552-9C16-2072D4CDF30D}"/>
              </a:ext>
            </a:extLst>
          </p:cNvPr>
          <p:cNvSpPr txBox="1"/>
          <p:nvPr/>
        </p:nvSpPr>
        <p:spPr>
          <a:xfrm>
            <a:off x="12312352" y="9018909"/>
            <a:ext cx="4435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Natural Language Toolkit</a:t>
            </a:r>
            <a:endParaRPr lang="en-IN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87800" y="95726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 t="-3278" b="-3278"/>
          </a:stretch>
        </a:blipFill>
        <a:ln>
          <a:noFill/>
        </a:ln>
      </a:spPr>
      <a:bodyPr/>
      <a:lstStyle/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850</Words>
  <Application>Microsoft Office PowerPoint</Application>
  <PresentationFormat>Custom</PresentationFormat>
  <Paragraphs>226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Arial Unicode Bold</vt:lpstr>
      <vt:lpstr>Arial Unicode</vt:lpstr>
      <vt:lpstr>Google Sans</vt:lpstr>
      <vt:lpstr>Nunito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Cyan Gradient Technology Startup Business Company Presentation</dc:title>
  <cp:lastModifiedBy>happy lappy</cp:lastModifiedBy>
  <cp:revision>77</cp:revision>
  <dcterms:created xsi:type="dcterms:W3CDTF">2006-08-16T00:00:00Z</dcterms:created>
  <dcterms:modified xsi:type="dcterms:W3CDTF">2024-08-06T05:03:00Z</dcterms:modified>
  <dc:identifier>DAGMijlTUw4</dc:identifier>
</cp:coreProperties>
</file>